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0693400" cy="7556500"/>
  <p:notesSz cx="6858000" cy="9144000"/>
  <p:embeddedFontLst>
    <p:embeddedFont>
      <p:font typeface="Arial CE" panose="020B0604020202020204" pitchFamily="34" charset="0"/>
      <p:regular r:id="rId43"/>
      <p:bold r:id="rId44"/>
      <p:italic r:id="rId45"/>
      <p:boldItalic r:id="rId46"/>
    </p:embeddedFont>
    <p:embeddedFont>
      <p:font typeface="Arimo" panose="020B060402020202020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Palatino Linotype" panose="02040502050505030304" pitchFamily="18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8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2144" y="1267710"/>
            <a:ext cx="9038823" cy="5887808"/>
            <a:chOff x="0" y="0"/>
            <a:chExt cx="10460658" cy="68139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60658" cy="6813978"/>
            </a:xfrm>
            <a:custGeom>
              <a:avLst/>
              <a:gdLst/>
              <a:ahLst/>
              <a:cxnLst/>
              <a:rect l="l" t="t" r="r" b="b"/>
              <a:pathLst>
                <a:path w="10460658" h="6813978">
                  <a:moveTo>
                    <a:pt x="0" y="0"/>
                  </a:moveTo>
                  <a:lnTo>
                    <a:pt x="10460658" y="0"/>
                  </a:lnTo>
                  <a:lnTo>
                    <a:pt x="10460658" y="6813978"/>
                  </a:lnTo>
                  <a:lnTo>
                    <a:pt x="0" y="6813978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211026" y="367066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1026" y="1743217"/>
            <a:ext cx="8443724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Resource Protection &amp; Enhancement Goals </a:t>
            </a:r>
          </a:p>
          <a:p>
            <a:pPr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Identify and prioritize additional parcels with significant open space value.</a:t>
            </a: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Use Zoning tools to protect open space. </a:t>
            </a: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Include protection and acquisition of unprotected open spaces in larger community planning processes.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1026" y="3703800"/>
            <a:ext cx="9038823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Community Goals</a:t>
            </a:r>
          </a:p>
          <a:p>
            <a:pPr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Improve connectivity between open spaces, parks, and other recreational resources. </a:t>
            </a: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To provide open space in or close to every neighborhood.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9400" y="5273041"/>
            <a:ext cx="8353200" cy="132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Education, Outreach, and Strategy Goals </a:t>
            </a:r>
          </a:p>
          <a:p>
            <a:pPr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Promote the collaboration among the various town boards, commission, and departments responsible for open spaces. </a:t>
            </a: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Increase engagement with the community in support of the open space and recreation plan.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000" y="1601006"/>
            <a:ext cx="1480954" cy="5202994"/>
            <a:chOff x="0" y="0"/>
            <a:chExt cx="1589561" cy="55845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9561" cy="5584563"/>
            </a:xfrm>
            <a:custGeom>
              <a:avLst/>
              <a:gdLst/>
              <a:ahLst/>
              <a:cxnLst/>
              <a:rect l="l" t="t" r="r" b="b"/>
              <a:pathLst>
                <a:path w="1589561" h="5584563">
                  <a:moveTo>
                    <a:pt x="0" y="0"/>
                  </a:moveTo>
                  <a:lnTo>
                    <a:pt x="1589561" y="0"/>
                  </a:lnTo>
                  <a:lnTo>
                    <a:pt x="1589561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36954" y="1601006"/>
            <a:ext cx="1670205" cy="5202994"/>
            <a:chOff x="0" y="0"/>
            <a:chExt cx="1932934" cy="60214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32934" cy="6021441"/>
            </a:xfrm>
            <a:custGeom>
              <a:avLst/>
              <a:gdLst/>
              <a:ahLst/>
              <a:cxnLst/>
              <a:rect l="l" t="t" r="r" b="b"/>
              <a:pathLst>
                <a:path w="1932934" h="6021441">
                  <a:moveTo>
                    <a:pt x="0" y="0"/>
                  </a:moveTo>
                  <a:lnTo>
                    <a:pt x="1932934" y="0"/>
                  </a:lnTo>
                  <a:lnTo>
                    <a:pt x="1932934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907159" y="1601006"/>
            <a:ext cx="1888985" cy="5202994"/>
            <a:chOff x="0" y="0"/>
            <a:chExt cx="2186128" cy="60214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86128" cy="6021441"/>
            </a:xfrm>
            <a:custGeom>
              <a:avLst/>
              <a:gdLst/>
              <a:ahLst/>
              <a:cxnLst/>
              <a:rect l="l" t="t" r="r" b="b"/>
              <a:pathLst>
                <a:path w="2186128" h="6021441">
                  <a:moveTo>
                    <a:pt x="0" y="0"/>
                  </a:moveTo>
                  <a:lnTo>
                    <a:pt x="2186128" y="0"/>
                  </a:lnTo>
                  <a:lnTo>
                    <a:pt x="218612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OBJECTIVE                    ACTION and RESPONSIBLE DEPT.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56000" y="3694275"/>
            <a:ext cx="1480954" cy="6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Community Goals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36954" y="3296477"/>
            <a:ext cx="1670205" cy="106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</a:pPr>
            <a:r>
              <a:rPr lang="en-US" sz="1449">
                <a:solidFill>
                  <a:srgbClr val="000000"/>
                </a:solidFill>
                <a:latin typeface="Palatino Linotype"/>
              </a:rPr>
              <a:t>To provide open space in or close to every neighborhood.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16112" y="3296477"/>
            <a:ext cx="1671080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Use creative means to acquire, share, repurpose, or access additional facilities and public spaces.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83883" y="2614137"/>
            <a:ext cx="3509754" cy="261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Locate and build new multi-purpose fields.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Recreation. </a:t>
            </a:r>
          </a:p>
          <a:p>
            <a:pPr algn="ctr"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Establish formal partnerships with local institutions and organizations.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Recreation. </a:t>
            </a:r>
          </a:p>
          <a:p>
            <a:pPr algn="ctr"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Look at additional and alternative funding mechanisms.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991159" y="1601006"/>
            <a:ext cx="1804985" cy="5202994"/>
            <a:chOff x="0" y="0"/>
            <a:chExt cx="2088915" cy="60214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88915" cy="6021441"/>
            </a:xfrm>
            <a:custGeom>
              <a:avLst/>
              <a:gdLst/>
              <a:ahLst/>
              <a:cxnLst/>
              <a:rect l="l" t="t" r="r" b="b"/>
              <a:pathLst>
                <a:path w="2088915" h="6021441">
                  <a:moveTo>
                    <a:pt x="0" y="0"/>
                  </a:moveTo>
                  <a:lnTo>
                    <a:pt x="2088915" y="0"/>
                  </a:lnTo>
                  <a:lnTo>
                    <a:pt x="2088915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236954" y="1601006"/>
            <a:ext cx="1754205" cy="5202994"/>
            <a:chOff x="0" y="0"/>
            <a:chExt cx="2030147" cy="60214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0147" cy="6021441"/>
            </a:xfrm>
            <a:custGeom>
              <a:avLst/>
              <a:gdLst/>
              <a:ahLst/>
              <a:cxnLst/>
              <a:rect l="l" t="t" r="r" b="b"/>
              <a:pathLst>
                <a:path w="2030147" h="6021441">
                  <a:moveTo>
                    <a:pt x="0" y="0"/>
                  </a:moveTo>
                  <a:lnTo>
                    <a:pt x="2030147" y="0"/>
                  </a:lnTo>
                  <a:lnTo>
                    <a:pt x="2030147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56000" y="1601006"/>
            <a:ext cx="1480954" cy="5202994"/>
            <a:chOff x="0" y="0"/>
            <a:chExt cx="1589561" cy="55845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9561" cy="5584563"/>
            </a:xfrm>
            <a:custGeom>
              <a:avLst/>
              <a:gdLst/>
              <a:ahLst/>
              <a:cxnLst/>
              <a:rect l="l" t="t" r="r" b="b"/>
              <a:pathLst>
                <a:path w="1589561" h="5584563">
                  <a:moveTo>
                    <a:pt x="0" y="0"/>
                  </a:moveTo>
                  <a:lnTo>
                    <a:pt x="1589561" y="0"/>
                  </a:lnTo>
                  <a:lnTo>
                    <a:pt x="1589561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000" y="1272305"/>
            <a:ext cx="8967359" cy="296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1"/>
              </a:lnSpc>
              <a:spcBef>
                <a:spcPct val="0"/>
              </a:spcBef>
            </a:pPr>
            <a:r>
              <a:rPr lang="en-US" sz="1465">
                <a:solidFill>
                  <a:srgbClr val="000000"/>
                </a:solidFill>
                <a:latin typeface="Palatino Linotype"/>
              </a:rPr>
              <a:t> CATEGORY           GOALS                        OBJECTIVE               ACTION and RESPONSIBLE DEPT.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324728"/>
            <a:ext cx="794659" cy="86254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56000" y="3694275"/>
            <a:ext cx="1480954" cy="6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Community Goals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56954" y="3296477"/>
            <a:ext cx="1550205" cy="106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</a:pPr>
            <a:r>
              <a:rPr lang="en-US" sz="1449">
                <a:solidFill>
                  <a:srgbClr val="000000"/>
                </a:solidFill>
                <a:latin typeface="Palatino Linotype"/>
              </a:rPr>
              <a:t>To provide open space in or close to every neighborhood.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91159" y="3391627"/>
            <a:ext cx="1804985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Enhance cost recovery and business planning.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17133" y="2581447"/>
            <a:ext cx="3485237" cy="286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Create and implement a clear Pricing and Cost Recovery Policy.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Recreation. </a:t>
            </a:r>
          </a:p>
          <a:p>
            <a:pPr algn="ctr"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Create and adopt a Strategic Business Plan.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Recreation. </a:t>
            </a:r>
          </a:p>
          <a:p>
            <a:pPr algn="ctr"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Conduct scheduled analysis of user fees and ensure fees are appropriate with level of service provided.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 Commission.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6000" y="1272305"/>
            <a:ext cx="8967359" cy="29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8"/>
              </a:lnSpc>
              <a:spcBef>
                <a:spcPct val="0"/>
              </a:spcBef>
            </a:pPr>
            <a:r>
              <a:rPr lang="en-US" sz="1470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ACTION and RESPONSIBLE DEPT.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30205" cy="5202994"/>
            <a:chOff x="0" y="0"/>
            <a:chExt cx="2002372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02372" cy="6021441"/>
            </a:xfrm>
            <a:custGeom>
              <a:avLst/>
              <a:gdLst/>
              <a:ahLst/>
              <a:cxnLst/>
              <a:rect l="l" t="t" r="r" b="b"/>
              <a:pathLst>
                <a:path w="2002372" h="6021441">
                  <a:moveTo>
                    <a:pt x="0" y="0"/>
                  </a:moveTo>
                  <a:lnTo>
                    <a:pt x="2002372" y="0"/>
                  </a:lnTo>
                  <a:lnTo>
                    <a:pt x="2002372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51159" y="1601006"/>
            <a:ext cx="1744985" cy="5202994"/>
            <a:chOff x="0" y="0"/>
            <a:chExt cx="201947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19476" cy="6021441"/>
            </a:xfrm>
            <a:custGeom>
              <a:avLst/>
              <a:gdLst/>
              <a:ahLst/>
              <a:cxnLst/>
              <a:rect l="l" t="t" r="r" b="b"/>
              <a:pathLst>
                <a:path w="2019476" h="6021441">
                  <a:moveTo>
                    <a:pt x="0" y="0"/>
                  </a:moveTo>
                  <a:lnTo>
                    <a:pt x="2019476" y="0"/>
                  </a:lnTo>
                  <a:lnTo>
                    <a:pt x="201947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98000" y="3533643"/>
            <a:ext cx="1480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Education, Outreach, and Strategy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20954" y="2954206"/>
            <a:ext cx="1730205" cy="209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</a:pPr>
            <a:r>
              <a:rPr lang="en-US" sz="1449">
                <a:solidFill>
                  <a:srgbClr val="000000"/>
                </a:solidFill>
                <a:latin typeface="Palatino Linotype"/>
              </a:rPr>
              <a:t>Promote collaboration among the various town boards, commissions, and departments responsible for open spaces.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87564" y="3282377"/>
            <a:ext cx="1672175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Incorporate the OSRP in town and community decision making.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48000" y="2294142"/>
            <a:ext cx="3445637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Track progress on this Action Plan and report annually to relevant Town boards and committees.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Open Space Committee.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3752" y="4126303"/>
            <a:ext cx="3252000" cy="132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Encourage communications among boards, committees, neighboring communities, and other related organizations.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Open Space Committee.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ACTION and RESPONSIBLE DEPT.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56000" y="1601006"/>
            <a:ext cx="1588954" cy="5202994"/>
            <a:chOff x="0" y="0"/>
            <a:chExt cx="170548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5482" cy="5584563"/>
            </a:xfrm>
            <a:custGeom>
              <a:avLst/>
              <a:gdLst/>
              <a:ahLst/>
              <a:cxnLst/>
              <a:rect l="l" t="t" r="r" b="b"/>
              <a:pathLst>
                <a:path w="1705482" h="5584563">
                  <a:moveTo>
                    <a:pt x="0" y="0"/>
                  </a:moveTo>
                  <a:lnTo>
                    <a:pt x="1705482" y="0"/>
                  </a:lnTo>
                  <a:lnTo>
                    <a:pt x="170548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44954" y="1601006"/>
            <a:ext cx="1718205" cy="5202994"/>
            <a:chOff x="0" y="0"/>
            <a:chExt cx="1988485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88484" cy="6021441"/>
            </a:xfrm>
            <a:custGeom>
              <a:avLst/>
              <a:gdLst/>
              <a:ahLst/>
              <a:cxnLst/>
              <a:rect l="l" t="t" r="r" b="b"/>
              <a:pathLst>
                <a:path w="1988484" h="6021441">
                  <a:moveTo>
                    <a:pt x="0" y="0"/>
                  </a:moveTo>
                  <a:lnTo>
                    <a:pt x="1988484" y="0"/>
                  </a:lnTo>
                  <a:lnTo>
                    <a:pt x="1988484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63159" y="1601006"/>
            <a:ext cx="1732985" cy="5202994"/>
            <a:chOff x="0" y="0"/>
            <a:chExt cx="2005589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05589" cy="6021441"/>
            </a:xfrm>
            <a:custGeom>
              <a:avLst/>
              <a:gdLst/>
              <a:ahLst/>
              <a:cxnLst/>
              <a:rect l="l" t="t" r="r" b="b"/>
              <a:pathLst>
                <a:path w="2005589" h="6021441">
                  <a:moveTo>
                    <a:pt x="0" y="0"/>
                  </a:moveTo>
                  <a:lnTo>
                    <a:pt x="2005589" y="0"/>
                  </a:lnTo>
                  <a:lnTo>
                    <a:pt x="2005589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98000" y="3533643"/>
            <a:ext cx="1480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Education, Outreach, and Strategy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20954" y="2954206"/>
            <a:ext cx="1730205" cy="209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</a:pPr>
            <a:r>
              <a:rPr lang="en-US" sz="1449">
                <a:solidFill>
                  <a:srgbClr val="000000"/>
                </a:solidFill>
                <a:latin typeface="Palatino Linotype"/>
              </a:rPr>
              <a:t>Promote collaboration among the various town boards, commissions, and departments responsible for open spaces.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46807" y="4686673"/>
            <a:ext cx="3225889" cy="163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9"/>
              </a:lnSpc>
              <a:spcBef>
                <a:spcPct val="0"/>
              </a:spcBef>
            </a:pPr>
            <a:r>
              <a:rPr lang="en-US" sz="1549">
                <a:solidFill>
                  <a:srgbClr val="000000"/>
                </a:solidFill>
                <a:latin typeface="Palatino Linotype"/>
              </a:rPr>
              <a:t>Secure funding and partner with abutting communities and other entities for open space land protection.  </a:t>
            </a:r>
            <a:r>
              <a:rPr lang="en-US" sz="1549">
                <a:solidFill>
                  <a:srgbClr val="FFFFFF"/>
                </a:solidFill>
                <a:latin typeface="Palatino Linotype"/>
              </a:rPr>
              <a:t>Open Space Committee, Conservation Comission, Planning Board.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04682" y="3180471"/>
            <a:ext cx="1449940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Think regionally and work collaboratively with neighboring towns.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46807" y="2483250"/>
            <a:ext cx="3252000" cy="183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Continue to partner with land trusts, government entities, and individuals to make full use of available government funds and programs to acquire and/or protect important land parcels.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Open Space Committee.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6000" y="1272305"/>
            <a:ext cx="8967359" cy="296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1"/>
              </a:lnSpc>
              <a:spcBef>
                <a:spcPct val="0"/>
              </a:spcBef>
            </a:pPr>
            <a:r>
              <a:rPr lang="en-US" sz="1465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399207" y="2969124"/>
            <a:ext cx="1536717" cy="2096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Increase engagement with the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community in support of the open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space and recreation plan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8000" y="3533643"/>
            <a:ext cx="1480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Education, Outreach, and Strategy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33651" y="2087327"/>
            <a:ext cx="1428000" cy="415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 dirty="0">
                <a:solidFill>
                  <a:srgbClr val="000000"/>
                </a:solidFill>
                <a:latin typeface="Palatino Linotype"/>
              </a:rPr>
              <a:t>Create active collaboration among groups providing environmental education and programming for children, families, and adults, to reach more residents and present more consistent perspectives on stewardship and conservation.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88000" y="1958740"/>
            <a:ext cx="3505637" cy="433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 dirty="0">
                <a:solidFill>
                  <a:srgbClr val="000000"/>
                </a:solidFill>
                <a:latin typeface="Palatino Linotype"/>
              </a:rPr>
              <a:t>Plan and develop a balanced program of intergenerational activities to include team sports, seasonal events, fitness/yoga, nature, agricultural, guided hikes, and other programs. </a:t>
            </a:r>
            <a:r>
              <a:rPr lang="en-US" sz="1450" dirty="0">
                <a:solidFill>
                  <a:srgbClr val="FFFFFF"/>
                </a:solidFill>
                <a:latin typeface="Palatino Linotype"/>
              </a:rPr>
              <a:t>Park and Recreation, Open Space Committee. </a:t>
            </a:r>
          </a:p>
          <a:p>
            <a:pPr>
              <a:lnSpc>
                <a:spcPts val="2031"/>
              </a:lnSpc>
            </a:pPr>
            <a:endParaRPr lang="en-US" sz="1450" dirty="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 dirty="0">
                <a:solidFill>
                  <a:srgbClr val="000000"/>
                </a:solidFill>
                <a:latin typeface="Palatino Linotype" panose="02040502050505030304" pitchFamily="18" charset="0"/>
              </a:rPr>
              <a:t>Gather representatives from all environmental education and outreach organizations to synthesize and coordinate activities. </a:t>
            </a:r>
            <a:r>
              <a:rPr lang="en-US" sz="1450" dirty="0">
                <a:solidFill>
                  <a:srgbClr val="FFFFFF"/>
                </a:solidFill>
                <a:latin typeface="Palatino Linotype" panose="02040502050505030304" pitchFamily="18" charset="0"/>
              </a:rPr>
              <a:t>Park and Recreation Commission, Open Space Committee, School Committee, Conservation Commission. </a:t>
            </a:r>
          </a:p>
          <a:p>
            <a:pPr algn="l">
              <a:lnSpc>
                <a:spcPts val="2031"/>
              </a:lnSpc>
            </a:pPr>
            <a:endParaRPr lang="en-US" sz="1200" dirty="0">
              <a:solidFill>
                <a:srgbClr val="FFFFFF"/>
              </a:solidFill>
              <a:latin typeface="Arimo"/>
            </a:endParaRPr>
          </a:p>
          <a:p>
            <a:pPr algn="ctr">
              <a:lnSpc>
                <a:spcPts val="2031"/>
              </a:lnSpc>
            </a:pPr>
            <a:endParaRPr lang="en-US" sz="1200" dirty="0">
              <a:solidFill>
                <a:srgbClr val="FFFFFF"/>
              </a:solidFill>
              <a:latin typeface="Arimo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0000" y="1601006"/>
            <a:ext cx="1480954" cy="5202994"/>
            <a:chOff x="0" y="0"/>
            <a:chExt cx="1589561" cy="55845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9561" cy="5584563"/>
            </a:xfrm>
            <a:custGeom>
              <a:avLst/>
              <a:gdLst/>
              <a:ahLst/>
              <a:cxnLst/>
              <a:rect l="l" t="t" r="r" b="b"/>
              <a:pathLst>
                <a:path w="1589561" h="5584563">
                  <a:moveTo>
                    <a:pt x="0" y="0"/>
                  </a:moveTo>
                  <a:lnTo>
                    <a:pt x="1589561" y="0"/>
                  </a:lnTo>
                  <a:lnTo>
                    <a:pt x="1589561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ACTION and RESPONSIBLE DEPT.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6059352" y="2421874"/>
            <a:ext cx="3400800" cy="286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Develop strategies to fill in any gaps.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 Commission, Open Space Committee, School Committee, Conservation Commission. </a:t>
            </a:r>
          </a:p>
          <a:p>
            <a:pPr algn="ctr"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Develop/Implement beautification projects (flower beds, trees, community gardens, etc.,) in public areas.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Open Space Committee, Park and Recreation, Engineering/DPW.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33651" y="2087327"/>
            <a:ext cx="1428000" cy="415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Create active collaboration among groups providing environmental education and programming for children, families, and adults, to reach more residents and present more consistent perspectives on stewardship and conservation.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99207" y="2969124"/>
            <a:ext cx="1536717" cy="2096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Increase engagement with the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community in support of the open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space and recreation plan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8000" y="3533643"/>
            <a:ext cx="1480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Education, Outreach, and Strategy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ACTION and RESPONSIBLE DEPT.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40000" y="1601006"/>
            <a:ext cx="1480954" cy="5202994"/>
            <a:chOff x="0" y="0"/>
            <a:chExt cx="1589561" cy="55845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89561" cy="5584563"/>
            </a:xfrm>
            <a:custGeom>
              <a:avLst/>
              <a:gdLst/>
              <a:ahLst/>
              <a:cxnLst/>
              <a:rect l="l" t="t" r="r" b="b"/>
              <a:pathLst>
                <a:path w="1589561" h="5584563">
                  <a:moveTo>
                    <a:pt x="0" y="0"/>
                  </a:moveTo>
                  <a:lnTo>
                    <a:pt x="1589561" y="0"/>
                  </a:lnTo>
                  <a:lnTo>
                    <a:pt x="1589561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98000" y="3533643"/>
            <a:ext cx="1480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Education, Outreach, and Strategy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99207" y="2969124"/>
            <a:ext cx="1536717" cy="2096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Increase engagement with the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community in support of the open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space and recreation plan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33651" y="1956462"/>
            <a:ext cx="1428000" cy="4668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Increase public awareness of open space and related environmental issues through outlets such as print and on-line media, targeted events and programs, annual presentation of achievements to date, and other public awareness activities.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82933" y="2568452"/>
            <a:ext cx="3553637" cy="261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Work with Town staff and friends’ groups to promote activities and opportunities through social media and newsletters.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Recreation, Open Space Committee, Local Friends’ Groups.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Engage volunteer groups in open space and trail work.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Open Space Committee, Conservation Commission.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ACTION and RESPONSIBLE DEPT.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98000" y="3533643"/>
            <a:ext cx="1480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Education, Outreach, and Strategy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99207" y="2969124"/>
            <a:ext cx="1536717" cy="2096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Increase engagement with the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community in support of the open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space and recreation plan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43251" y="2840536"/>
            <a:ext cx="1408800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Educate the public about the links between open space, infrastructure, and climate change mitigation and adaptation.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19156" y="2326186"/>
            <a:ext cx="3517637" cy="415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Work with Town departments to ensure appropriate information is disseminated to the public at large.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Select Board, Climate Action Committee. </a:t>
            </a:r>
          </a:p>
          <a:p>
            <a:pPr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</a:t>
            </a: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Initiate a long-term project to document the impact of climate change on the community and educate people about the likely effects of climate change.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Planning Board, Conservation Commission, Board of Health.  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Encourage energy conservation in local food production.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Board of Health, Planning Board. </a:t>
            </a:r>
          </a:p>
          <a:p>
            <a:pPr algn="l"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ACTION and RESPONSIBLE DEPT.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40000" y="1601006"/>
            <a:ext cx="1480954" cy="5202994"/>
            <a:chOff x="0" y="0"/>
            <a:chExt cx="1589561" cy="55845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89561" cy="5584563"/>
            </a:xfrm>
            <a:custGeom>
              <a:avLst/>
              <a:gdLst/>
              <a:ahLst/>
              <a:cxnLst/>
              <a:rect l="l" t="t" r="r" b="b"/>
              <a:pathLst>
                <a:path w="1589561" h="5584563">
                  <a:moveTo>
                    <a:pt x="0" y="0"/>
                  </a:moveTo>
                  <a:lnTo>
                    <a:pt x="1589561" y="0"/>
                  </a:lnTo>
                  <a:lnTo>
                    <a:pt x="1589561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261877" y="3131637"/>
            <a:ext cx="1371550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Advocate for improved access to open spaces by people with disabilities.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8000" y="3533643"/>
            <a:ext cx="1480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Education, Outreach, and Strategy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99207" y="2969124"/>
            <a:ext cx="1536717" cy="2096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Increase engagement with the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community in support of the open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space and recreation plan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75600" y="1881270"/>
            <a:ext cx="3418037" cy="456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0">
                <a:solidFill>
                  <a:srgbClr val="000000"/>
                </a:solidFill>
                <a:latin typeface="Palatino Linotype"/>
              </a:rPr>
              <a:t>Work with ADA Coordinator and Commission for the Disabled to improve and maintain features which improve access to open spaces. </a:t>
            </a:r>
            <a:r>
              <a:rPr lang="en-US" sz="1350">
                <a:solidFill>
                  <a:srgbClr val="FFFFFF"/>
                </a:solidFill>
                <a:latin typeface="Palatino Linotype"/>
              </a:rPr>
              <a:t>Conservation Commission, Park and Recreation, Commission on Disabilities.</a:t>
            </a:r>
          </a:p>
          <a:p>
            <a:pPr>
              <a:lnSpc>
                <a:spcPts val="1891"/>
              </a:lnSpc>
            </a:pPr>
            <a:endParaRPr lang="en-US" sz="13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1891"/>
              </a:lnSpc>
            </a:pPr>
            <a:r>
              <a:rPr lang="en-US" sz="1350">
                <a:solidFill>
                  <a:srgbClr val="000000"/>
                </a:solidFill>
                <a:latin typeface="Palatino Linotype"/>
              </a:rPr>
              <a:t>Study and design ways to improve availability of ADA compliant resources and promote existing opportunities for people of all ages and mobilities.  </a:t>
            </a:r>
            <a:r>
              <a:rPr lang="en-US" sz="1350">
                <a:solidFill>
                  <a:srgbClr val="FFFFFF"/>
                </a:solidFill>
                <a:latin typeface="Palatino Linotype"/>
              </a:rPr>
              <a:t>Open Space Committee, Planning Board, Select Board.</a:t>
            </a:r>
          </a:p>
          <a:p>
            <a:pPr>
              <a:lnSpc>
                <a:spcPts val="1891"/>
              </a:lnSpc>
            </a:pPr>
            <a:endParaRPr lang="en-US" sz="13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1891"/>
              </a:lnSpc>
            </a:pPr>
            <a:r>
              <a:rPr lang="en-US" sz="1350">
                <a:solidFill>
                  <a:srgbClr val="000000"/>
                </a:solidFill>
                <a:latin typeface="Palatino Linotype"/>
              </a:rPr>
              <a:t>Publicize the open spaces that are accessible to people with disabilities. </a:t>
            </a:r>
            <a:r>
              <a:rPr lang="en-US" sz="1350">
                <a:solidFill>
                  <a:srgbClr val="FFFFFF"/>
                </a:solidFill>
                <a:latin typeface="Palatino Linotype"/>
              </a:rPr>
              <a:t>Conservation Commission, Park and Recreation, Commission on Disabilities, Council on Aging. </a:t>
            </a:r>
            <a:r>
              <a:rPr lang="en-US" sz="1350">
                <a:solidFill>
                  <a:srgbClr val="000000"/>
                </a:solidFill>
                <a:latin typeface="Palatino Linotype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ACTION and RESPONSIBLE DEPT.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215651" y="2711949"/>
            <a:ext cx="1464000" cy="261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Encourage local schools to use state and town-owned conservation lands as part of their environmental science curriculums.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8000" y="3533643"/>
            <a:ext cx="1480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Education, Outreach, and Strategy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99207" y="2969124"/>
            <a:ext cx="1536717" cy="2096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Increase engagement with the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community in support of the open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space and recreation plan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48000" y="2473090"/>
            <a:ext cx="3445637" cy="338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Engage with curriculum coordinators for the School Department to determine appropriate placement within the curriculum.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Engineering/DPW, School Committee. 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Promote environmental education events (Earth Day, household hazardous waste collection days, etc.,).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Select Board, Board of Health, Conservation Commission, Open Space Committee, School Committee.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2144" y="1267710"/>
            <a:ext cx="9038823" cy="5887808"/>
            <a:chOff x="0" y="0"/>
            <a:chExt cx="10460658" cy="68139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60658" cy="6813978"/>
            </a:xfrm>
            <a:custGeom>
              <a:avLst/>
              <a:gdLst/>
              <a:ahLst/>
              <a:cxnLst/>
              <a:rect l="l" t="t" r="r" b="b"/>
              <a:pathLst>
                <a:path w="10460658" h="6813978">
                  <a:moveTo>
                    <a:pt x="0" y="0"/>
                  </a:moveTo>
                  <a:lnTo>
                    <a:pt x="10460658" y="0"/>
                  </a:lnTo>
                  <a:lnTo>
                    <a:pt x="10460658" y="6813978"/>
                  </a:lnTo>
                  <a:lnTo>
                    <a:pt x="0" y="6813978"/>
                  </a:lnTo>
                  <a:close/>
                </a:path>
              </a:pathLst>
            </a:custGeom>
            <a:solidFill>
              <a:srgbClr val="3A84B6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11026" y="367066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1026" y="1743217"/>
            <a:ext cx="8443724" cy="183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Financing Open Space Initiatives Goals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</a:t>
            </a:r>
            <a:r>
              <a:rPr lang="en-US" sz="1200">
                <a:solidFill>
                  <a:srgbClr val="000000"/>
                </a:solidFill>
                <a:latin typeface="Arimo"/>
              </a:rPr>
              <a:t>Identify additional measures to fund protection of significant open space when at imminent risk of loss. </a:t>
            </a: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</a:t>
            </a:r>
            <a:r>
              <a:rPr lang="en-US" sz="1200">
                <a:solidFill>
                  <a:srgbClr val="000000"/>
                </a:solidFill>
                <a:latin typeface="Arimo"/>
              </a:rPr>
              <a:t>Maintain and increase funds designation for the ongoing maintenance and management of open spaces. </a:t>
            </a:r>
          </a:p>
          <a:p>
            <a:pPr>
              <a:lnSpc>
                <a:spcPts val="2031"/>
              </a:lnSpc>
            </a:pPr>
            <a:endParaRPr lang="en-US" sz="1200">
              <a:solidFill>
                <a:srgbClr val="000000"/>
              </a:solidFill>
              <a:latin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1027" y="3506593"/>
            <a:ext cx="8443724" cy="1509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31"/>
              </a:lnSpc>
            </a:pPr>
            <a:r>
              <a:rPr lang="en-US" sz="1450" dirty="0">
                <a:solidFill>
                  <a:srgbClr val="000000"/>
                </a:solidFill>
                <a:latin typeface="Palatino Linotype"/>
              </a:rPr>
              <a:t>Habitat and Wildlife Goals</a:t>
            </a:r>
          </a:p>
          <a:p>
            <a:pPr>
              <a:lnSpc>
                <a:spcPts val="2031"/>
              </a:lnSpc>
            </a:pPr>
            <a:endParaRPr lang="en-US" sz="1450" dirty="0">
              <a:solidFill>
                <a:srgbClr val="000000"/>
              </a:solidFill>
              <a:latin typeface="Palatino Linotype"/>
            </a:endParaRP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Preserve, reserve, and create habitat for native wildlife and plants, reduce human-wildlife conflicts, identify, and protect wildlife corridors. </a:t>
            </a: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Provide a range of recreational opportunities for all. </a:t>
            </a:r>
          </a:p>
          <a:p>
            <a:pPr>
              <a:lnSpc>
                <a:spcPts val="2031"/>
              </a:lnSpc>
            </a:pPr>
            <a:endParaRPr lang="en-US" sz="12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69400" y="5221599"/>
            <a:ext cx="8353200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Park and Recreation Lands Goals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</a:t>
            </a:r>
            <a:r>
              <a:rPr lang="en-US" sz="1200">
                <a:solidFill>
                  <a:srgbClr val="000000"/>
                </a:solidFill>
                <a:latin typeface="Arimo"/>
              </a:rPr>
              <a:t>Increase awareness, appreciation, and use of the Town’s open spaces, trails, natural resources, and recreational opportunities. </a:t>
            </a: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</a:t>
            </a:r>
            <a:r>
              <a:rPr lang="en-US" sz="1200">
                <a:solidFill>
                  <a:srgbClr val="000000"/>
                </a:solidFill>
                <a:latin typeface="Arimo"/>
              </a:rPr>
              <a:t>Maintain, refurbish, expand lands for park and recreational use. </a:t>
            </a:r>
          </a:p>
          <a:p>
            <a:pPr>
              <a:lnSpc>
                <a:spcPts val="2031"/>
              </a:lnSpc>
            </a:pPr>
            <a:endParaRPr lang="en-US" sz="120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ACTION and RESPONSIBLE DEPT.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56000" y="3639277"/>
            <a:ext cx="1564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Financing Open Space Initiatives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5849" y="2987440"/>
            <a:ext cx="1428415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Identify additional measures to fund protection of significant open space when at imminent risk of loss.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27651" y="1848577"/>
            <a:ext cx="1440000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Develop municipal funding mechanisms and procedures for protecting at-risk land and environmental features.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06000" y="2105752"/>
            <a:ext cx="3445637" cy="183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Establish a standing committee of appropriate municipal officials and representatives from the community to be available to address any issues and opportunities that arise in a timely fashion when needed.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Select Board, Conservation Commission.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27651" y="4577637"/>
            <a:ext cx="1440000" cy="183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Research outside funding sources, such as individual gifts, challenge grants, and foundation grants.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64000" y="4724649"/>
            <a:ext cx="3529637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The Committee set forth above should research funding sources.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Select Board, Conservation Commission.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56000" y="3639277"/>
            <a:ext cx="1564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Financing Open Space Initiatives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5849" y="2987440"/>
            <a:ext cx="1428415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Identify additional measures to fund protection of significant open space when at imminent risk of loss.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45539" y="1961637"/>
            <a:ext cx="1404225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Encourage public-private partnerships.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56133" y="1995588"/>
            <a:ext cx="3407237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Work with local groups and other regional and national entities to develop partnerships.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Park, and Recreation.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45539" y="3129049"/>
            <a:ext cx="1404225" cy="338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Utilize outside third parties, such as land trusts, and non-profits, to ensure a non-governmental system of protecting or acquiring land when municipal funding is not possible.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86400" y="3444802"/>
            <a:ext cx="3407237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The Committee set forth above should identify outside third parties.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Select Board, Conservation Commission.  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The Committee should establish relationships with outside parties to discuss proactively land protection options.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Select Board, Conservation Commission.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56000" y="3639277"/>
            <a:ext cx="1564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Financing Open Space Initiatives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5849" y="2987440"/>
            <a:ext cx="1428415" cy="2096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Maintain or increase funds designated for the ongoing maintenance and management of open spaces.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41231" y="2730265"/>
            <a:ext cx="1612841" cy="286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Develop funding sources to uphold the level of maintenance and staff if feasible to ensure those significant capital investments in open space during the last decade are sustained.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36000" y="2858852"/>
            <a:ext cx="3457637" cy="254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 dirty="0">
                <a:solidFill>
                  <a:srgbClr val="000000"/>
                </a:solidFill>
                <a:latin typeface="Palatino Linotype"/>
              </a:rPr>
              <a:t>Work with Park and Recreation and Open Space Committee and advocacy groups to advocate for appropriate levels of funding.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  </a:t>
            </a:r>
            <a:r>
              <a:rPr lang="en-US" sz="1450" dirty="0">
                <a:solidFill>
                  <a:srgbClr val="FFFFFF"/>
                </a:solidFill>
                <a:latin typeface="Palatino Linotype" panose="02040502050505030304" pitchFamily="18" charset="0"/>
              </a:rPr>
              <a:t>Conservation Commission.</a:t>
            </a:r>
          </a:p>
          <a:p>
            <a:pPr>
              <a:lnSpc>
                <a:spcPts val="2031"/>
              </a:lnSpc>
            </a:pPr>
            <a:endParaRPr lang="en-US" sz="1200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2031"/>
              </a:lnSpc>
            </a:pPr>
            <a:endParaRPr lang="en-US" sz="1200" dirty="0">
              <a:solidFill>
                <a:srgbClr val="FFFFFF"/>
              </a:solidFill>
              <a:latin typeface="Arimo"/>
            </a:endParaRPr>
          </a:p>
          <a:p>
            <a:pPr algn="ctr">
              <a:lnSpc>
                <a:spcPts val="2031"/>
              </a:lnSpc>
            </a:pPr>
            <a:r>
              <a:rPr lang="en-US" sz="1450" dirty="0">
                <a:solidFill>
                  <a:srgbClr val="000000"/>
                </a:solidFill>
                <a:latin typeface="Palatino Linotype" panose="02040502050505030304" pitchFamily="18" charset="0"/>
              </a:rPr>
              <a:t>Strengthen ties to the public health community in support of funding.  </a:t>
            </a:r>
            <a:r>
              <a:rPr lang="en-US" sz="1450" dirty="0">
                <a:solidFill>
                  <a:srgbClr val="FFFFFF"/>
                </a:solidFill>
                <a:latin typeface="Palatino Linotype" panose="02040502050505030304" pitchFamily="18" charset="0"/>
              </a:rPr>
              <a:t>Conservation Commission, Health Department.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77739" y="3639277"/>
            <a:ext cx="1521475" cy="6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Habitat and Wildlife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7434" y="2601677"/>
            <a:ext cx="1385244" cy="312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Preserve, restore, and create habitat for native wildlife and plants, Reduce Human-Wildlife Conflicts, Identify and Protect Wildlife Corridors.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97174" y="2178462"/>
            <a:ext cx="1500955" cy="389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Devise policies and programs that promote and protect plan and animal biodiversity.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Evaluate medium and long-term effects of climate change on habitat and biodiversity.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Improve ecological habitats.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28000" y="1791874"/>
            <a:ext cx="3565637" cy="312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Educate the public about plant and animal biodiversity and its value.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Commission. 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Promote stewardship of native plants and animals.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Commission. 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Discourage and eradicate non-native invasive plant species and encourage the planting of native species on Town-owned properties.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76933" y="5007387"/>
            <a:ext cx="3565637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Coordinate with climate change groups and organizations to identify impacts significant to the community.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Select Board.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212165" y="1701565"/>
            <a:ext cx="1470973" cy="492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Implement the municipal policy for wildlife management.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Promote best practices to reduce wildlife incursions in developed areas and neighborhoods.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Educate the public about best practices to reduce interactions and conflicts with wildlife.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7739" y="3639277"/>
            <a:ext cx="1521475" cy="6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Habitat and Wildlife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17434" y="2601677"/>
            <a:ext cx="1385244" cy="312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Preserve, restore, and create habitat for native wildlife and plants, Reduce Human-Wildlife Conflicts, Identify, and Protect Wildlife Corridors.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82933" y="2181164"/>
            <a:ext cx="3553637" cy="99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 dirty="0">
                <a:solidFill>
                  <a:srgbClr val="000000"/>
                </a:solidFill>
                <a:latin typeface="Palatino Linotype"/>
              </a:rPr>
              <a:t>Develop talking points, Q and A, and other materials to post on the Town website.</a:t>
            </a:r>
            <a:r>
              <a:rPr lang="en-US" sz="1200" dirty="0">
                <a:solidFill>
                  <a:srgbClr val="000000"/>
                </a:solidFill>
                <a:latin typeface="Arimo"/>
              </a:rPr>
              <a:t>  </a:t>
            </a:r>
            <a:r>
              <a:rPr lang="en-US" sz="1450" dirty="0">
                <a:solidFill>
                  <a:srgbClr val="FFFFFF"/>
                </a:solidFill>
                <a:latin typeface="Palatino Linotype" panose="02040502050505030304" pitchFamily="18" charset="0"/>
              </a:rPr>
              <a:t>Conservation Commission, </a:t>
            </a:r>
            <a:r>
              <a:rPr lang="en-US" sz="1200" dirty="0">
                <a:solidFill>
                  <a:srgbClr val="FFFFFF"/>
                </a:solidFill>
                <a:latin typeface="Arimo"/>
              </a:rPr>
              <a:t>Park, and Recreation, Open Space Committee.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36000" y="3922487"/>
            <a:ext cx="3457637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At appropriate speaking events and outreach events, share materials and information.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Park, and Recreation.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77739" y="3639277"/>
            <a:ext cx="1521475" cy="6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Habitat and Wildlife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7434" y="2601677"/>
            <a:ext cx="1385244" cy="312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Preserve, restore, and create habitat for native wildlife and plants, Reduce Human-Wildlife Conflicts, Identify, and Protect Wildlife Corridors.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52851" y="2473090"/>
            <a:ext cx="1389600" cy="338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Identify priority wildlife corridors using aerial photography and other tools.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Identify connections between priority animal habitats.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27333" y="1940424"/>
            <a:ext cx="3464837" cy="183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Work with the IT Department to identify possible wildlife corridors using Geographic Information Systems (GIS).  Consult with RPA for a drone fly-over of identified corridors.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IT, Open Space Committee.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68552" y="4126303"/>
            <a:ext cx="3182400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Work with GIS Department, Tree Warden, and other town officials and departments to identify animal habitat.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Parks and Recreation Commission, Open Space Committee.</a:t>
            </a:r>
            <a:r>
              <a:rPr lang="en-US" sz="1200">
                <a:solidFill>
                  <a:srgbClr val="000000"/>
                </a:solidFill>
                <a:latin typeface="Arimo"/>
              </a:rPr>
              <a:t>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219251" y="3465677"/>
            <a:ext cx="1456800" cy="286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Identify opportunities to link protection wildlife corridors to other open space interests and larger community planning processes.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7739" y="3639277"/>
            <a:ext cx="1521475" cy="6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Habitat and Wildlife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17434" y="2601677"/>
            <a:ext cx="1385244" cy="312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Preserve, restore, and create habitat for native wildlife and plants, Reduce Human-Wildlife Conflicts, Identify, and Protect Wildlife Corridors.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19251" y="2003637"/>
            <a:ext cx="1456800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Identify connections between priority animal habitats.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95533" y="2003637"/>
            <a:ext cx="3528437" cy="261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Identify links between habitat areas.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Park, and Recreation Commission, Open Space Committee.  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Prioritize protection of lands within existing wildlife corridors and with unique environmental features.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Open Space Committee, Conservation Committee.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95533" y="4686462"/>
            <a:ext cx="3498104" cy="183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Ensure mapping and knowledge of habitat areas and linkages are discussed in broad community planning efforts.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Engineering/DPW, Conservation Commission, Park and Recreation Commission, Open Space Committee, IT Dept.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56000" y="3382102"/>
            <a:ext cx="1564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Park 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Recreation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Lands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20954" y="3391627"/>
            <a:ext cx="1778205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Provide a range of recreational opportunities for all.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15651" y="2620102"/>
            <a:ext cx="1464000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Provide a diversified selection of year-round recreational programs for residents of all ages, incomes, and abilities.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76933" y="1958740"/>
            <a:ext cx="3565637" cy="441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Provide a safe and well-maintained public space for off-leash dogs, including potentially allowing dogs off-leash at specific locations during specified time frames.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Recreation Committee. 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Provide additional recreation opportunities and programming for seniors, such as a pickleball court.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 Department. 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Provide additional birdwatching and wildlife-viewing areas and enhance public knowledge of and access to existing areas, such as at DeMarco Park.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 Dept. </a:t>
            </a:r>
          </a:p>
          <a:p>
            <a:pPr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5956800" y="2109049"/>
            <a:ext cx="3536837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Evaluate and review, if appropriate, the development of a water play feature.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 Department.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6000" y="3382102"/>
            <a:ext cx="1564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Park 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Recreation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Lands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20954" y="3391627"/>
            <a:ext cx="1778205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Provide a range of recreational opportunities for all.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15651" y="2620102"/>
            <a:ext cx="1464000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Provide a diversified selection of year-round recreational programs for residents of all ages, incomes, and abilities.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56800" y="3391627"/>
            <a:ext cx="3536837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Evaluate and review, if appropriate, the development of “natural play” or “adventure play” areas.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Recreation.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Evaluate and review, if appropriate, the development of a multi-use path through Town.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Select Board, Engineering/DPW, Planning Board, Building Dept.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5991333" y="2170587"/>
            <a:ext cx="3536837" cy="3830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 dirty="0">
                <a:solidFill>
                  <a:srgbClr val="000000"/>
                </a:solidFill>
                <a:latin typeface="Palatino Linotype" panose="02040502050505030304" pitchFamily="18" charset="0"/>
              </a:rPr>
              <a:t>Identify rights-of-ways and public easements that can be linked to the existing trail system.  </a:t>
            </a:r>
            <a:r>
              <a:rPr lang="en-US" sz="1450" dirty="0">
                <a:solidFill>
                  <a:srgbClr val="FFFFFF"/>
                </a:solidFill>
                <a:latin typeface="Palatino Linotype" panose="02040502050505030304" pitchFamily="18" charset="0"/>
              </a:rPr>
              <a:t>Conservation Commission, Engineering/DPW. </a:t>
            </a:r>
          </a:p>
          <a:p>
            <a:pPr>
              <a:lnSpc>
                <a:spcPts val="2031"/>
              </a:lnSpc>
            </a:pPr>
            <a:endParaRPr lang="en-US" sz="1450" dirty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31"/>
              </a:lnSpc>
            </a:pPr>
            <a:r>
              <a:rPr lang="en-US" sz="1450" dirty="0">
                <a:solidFill>
                  <a:srgbClr val="000000"/>
                </a:solidFill>
                <a:latin typeface="Palatino Linotype" panose="02040502050505030304" pitchFamily="18" charset="0"/>
              </a:rPr>
              <a:t>Promote and establish safe bike routes (including protected bike lanes where feasible and shared roadway signs) on town roads.  </a:t>
            </a:r>
            <a:r>
              <a:rPr lang="en-US" sz="1450" dirty="0">
                <a:solidFill>
                  <a:srgbClr val="FFFFFF"/>
                </a:solidFill>
                <a:latin typeface="Palatino Linotype" panose="02040502050505030304" pitchFamily="18" charset="0"/>
              </a:rPr>
              <a:t>Engineering/DPW, Planning Board, Conservation Commission. </a:t>
            </a:r>
          </a:p>
          <a:p>
            <a:pPr>
              <a:lnSpc>
                <a:spcPts val="2031"/>
              </a:lnSpc>
            </a:pPr>
            <a:endParaRPr lang="en-US" sz="1450" dirty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ts val="2031"/>
              </a:lnSpc>
            </a:pPr>
            <a:r>
              <a:rPr lang="en-US" sz="1450" dirty="0">
                <a:solidFill>
                  <a:srgbClr val="000000"/>
                </a:solidFill>
                <a:latin typeface="Palatino Linotype" panose="02040502050505030304" pitchFamily="18" charset="0"/>
              </a:rPr>
              <a:t>Sponsor group hikes and evaluate interest in recurring group hikes.  </a:t>
            </a:r>
            <a:r>
              <a:rPr lang="en-US" sz="1450" dirty="0">
                <a:solidFill>
                  <a:srgbClr val="FFFFFF"/>
                </a:solidFill>
                <a:latin typeface="Palatino Linotype" panose="02040502050505030304" pitchFamily="18" charset="0"/>
              </a:rPr>
              <a:t>Open Space Committee, Conservation Commission. </a:t>
            </a:r>
          </a:p>
          <a:p>
            <a:pPr algn="l">
              <a:lnSpc>
                <a:spcPts val="2031"/>
              </a:lnSpc>
              <a:spcBef>
                <a:spcPct val="0"/>
              </a:spcBef>
            </a:pPr>
            <a:r>
              <a:rPr lang="en-US" sz="145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6000" y="3382102"/>
            <a:ext cx="1564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Park 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Recreation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Lands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20954" y="3391627"/>
            <a:ext cx="1778205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Provide a range of recreational opportunities for all.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15651" y="2620102"/>
            <a:ext cx="1464000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Provide a diversified selection of year-round recreational programs for residents of all ages, incomes, and abilities.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2144" y="1267710"/>
            <a:ext cx="9038823" cy="5887808"/>
            <a:chOff x="0" y="0"/>
            <a:chExt cx="10460658" cy="68139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60658" cy="6813978"/>
            </a:xfrm>
            <a:custGeom>
              <a:avLst/>
              <a:gdLst/>
              <a:ahLst/>
              <a:cxnLst/>
              <a:rect l="l" t="t" r="r" b="b"/>
              <a:pathLst>
                <a:path w="10460658" h="6813978">
                  <a:moveTo>
                    <a:pt x="0" y="0"/>
                  </a:moveTo>
                  <a:lnTo>
                    <a:pt x="10460658" y="0"/>
                  </a:lnTo>
                  <a:lnTo>
                    <a:pt x="10460658" y="6813978"/>
                  </a:lnTo>
                  <a:lnTo>
                    <a:pt x="0" y="6813978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211026" y="367066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1026" y="1889683"/>
            <a:ext cx="8443724" cy="261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1"/>
              </a:lnSpc>
            </a:pPr>
            <a:endParaRPr/>
          </a:p>
          <a:p>
            <a:pPr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Watersheds and Infrastructure Goals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Continue to implement the Stormwater Management Program and complying with Stormwater Management Regulations. </a:t>
            </a: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Manage town projects to allow improvements to existing greenways when possible and seek opportunities for new greenways.</a:t>
            </a:r>
          </a:p>
          <a:p>
            <a:pPr marL="313213" lvl="1" indent="-156607">
              <a:lnSpc>
                <a:spcPts val="2031"/>
              </a:lnSpc>
              <a:buFont typeface="Arial"/>
              <a:buChar char="•"/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Use new development and redevelopment as an opportunity to make improvements in infrastructure, and to reduce impacts to resources.</a:t>
            </a:r>
          </a:p>
          <a:p>
            <a:pPr>
              <a:lnSpc>
                <a:spcPts val="2031"/>
              </a:lnSpc>
            </a:pPr>
            <a:endParaRPr lang="en-US" sz="1450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ACTION and RESPONSIBLE DEPT.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215651" y="2620102"/>
            <a:ext cx="1464000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Provide a diversified selection of year-round recreational programs for residents of all ages, incomes, and abilities.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20954" y="3391627"/>
            <a:ext cx="1778205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Provide a range of recreational opportunities for all.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6000" y="3382102"/>
            <a:ext cx="1564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Park 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Recreation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Lands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39600" y="2454462"/>
            <a:ext cx="3454037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Integrate passive recreation opportunities found in the Town’s conservation areas and open spaces into recreation activities sponsored by Park and Recreation Commission.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Recreation, Open Space Committee.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39600" y="4315800"/>
            <a:ext cx="3454037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Support development of neighborhood parks and playgrounds.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Select Board, Planning Board, Board of Health, Park and Recreation.</a:t>
            </a:r>
            <a:r>
              <a:rPr lang="en-US" sz="1450">
                <a:solidFill>
                  <a:srgbClr val="000000"/>
                </a:solidFill>
                <a:latin typeface="Palatino Linotype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462456" y="2674086"/>
            <a:ext cx="1495200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Increase awareness, appreciation, and use of the town’s open spaces, trails, natural resources, and recreational opportunities.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6000" y="3382102"/>
            <a:ext cx="1564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Park 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Recreation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Lands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04357" y="2950699"/>
            <a:ext cx="1486589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Use marketing tools to publicize the location, amenities, and availability of open spaces.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67600" y="2075598"/>
            <a:ext cx="3526037" cy="439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Update town-wide open space and trail maps and provide them online and in print.  Place at strategic locations in town.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Open Space Committee, Conservation Commission.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Sponsor trail walks and canoe or bicycle trips to introduce people to the available opportunities.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 Open Space Committee, Conservation Commission.</a:t>
            </a:r>
            <a:r>
              <a:rPr lang="en-US" sz="1450">
                <a:solidFill>
                  <a:srgbClr val="000000"/>
                </a:solidFill>
                <a:latin typeface="Palatino Linotype"/>
              </a:rPr>
              <a:t> 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Optimize cross-promotion of events among the open space and trails related organizations in town.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Open Space Committee.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1891"/>
              </a:lnSpc>
              <a:spcBef>
                <a:spcPct val="0"/>
              </a:spcBef>
            </a:pPr>
            <a:endParaRPr lang="en-US" sz="1450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 ACTION and RESPONSBILE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204357" y="2306748"/>
            <a:ext cx="1486589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Use marketing tools to publicize the location, amenities, and availability of open spaces.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62456" y="2674086"/>
            <a:ext cx="1495200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Increase awareness, appreciation, and use of the town’s open spaces, trails, natural resources, and recreational opportunities.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6000" y="3382102"/>
            <a:ext cx="1564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Park 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Recreation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Lands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11600" y="1938600"/>
            <a:ext cx="3257237" cy="132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Consider joining the “10-Minute Walk Campaign” to commit to ensuring all residents are within a 10-minute walk to an open space/park.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Open Space Committee, Park and Recreation. 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04357" y="4451637"/>
            <a:ext cx="1486589" cy="183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Promote universal access for trails, recreation facilities, and conservation areas.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06333" y="3298599"/>
            <a:ext cx="3506837" cy="338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Create a fully inclusive park and playground.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Recreation, Engineering/DPW.</a:t>
            </a:r>
            <a:r>
              <a:rPr lang="en-US" sz="1450">
                <a:solidFill>
                  <a:srgbClr val="000000"/>
                </a:solidFill>
                <a:latin typeface="Palatino Linotype"/>
              </a:rPr>
              <a:t>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Indicate accessibility levels in brochures, maps, and other public materials and provide them online and in print.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 and Recreation, Open Space Committee.</a:t>
            </a:r>
            <a:r>
              <a:rPr lang="en-US" sz="1450">
                <a:solidFill>
                  <a:srgbClr val="000000"/>
                </a:solidFill>
                <a:latin typeface="Palatino Linotype"/>
              </a:rPr>
              <a:t> 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Improve 1-2 trails to be more mobility-impaired accessible (flat, stable walking surface).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Open Space Committee, Park and Recreation, Engineering/DPW.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475924" y="3191637"/>
            <a:ext cx="1492152" cy="132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Maintain, refurbish, and expand lands for park and recreational use.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6000" y="3382102"/>
            <a:ext cx="1564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Park 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Recreation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Lands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20634" y="2307762"/>
            <a:ext cx="1454034" cy="338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Ensure comprehensive planning for open space recreational use.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Expand the properties available for active and passive recreational use.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52000" y="1795599"/>
            <a:ext cx="3541637" cy="312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Review the 2001 Master Plan and ensure that ongoing activities are consistent with the recommendations of this plan.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Planning Board. </a:t>
            </a:r>
            <a:r>
              <a:rPr lang="en-US" sz="1450">
                <a:solidFill>
                  <a:srgbClr val="000000"/>
                </a:solidFill>
                <a:latin typeface="Palatino Linotype"/>
              </a:rPr>
              <a:t>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Ensure that any future Master Plan updates ensure that activities are consistent with the recommendations of this plan.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Planning Board, Parks and Recreation, Open Space Committee, Master Plan Committee. </a:t>
            </a:r>
            <a:r>
              <a:rPr lang="en-US" sz="1450">
                <a:solidFill>
                  <a:srgbClr val="000000"/>
                </a:solidFill>
                <a:latin typeface="Palatino Linotype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2000" y="5025049"/>
            <a:ext cx="3361637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Identify properties with Conservation Restrictions or other mechanisms to allow public access and identify on the town website.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Parks and Recreation, Open Space Committee.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56000" y="3382102"/>
            <a:ext cx="1564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Park 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Recreation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Lands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75924" y="3191637"/>
            <a:ext cx="1492152" cy="132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Maintain, refurbish, and expand lands for park and recreational use.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25703" y="2309949"/>
            <a:ext cx="1443898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Expand the properties available for active and passive recreational use.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99159" y="4666271"/>
            <a:ext cx="1696985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Restore and refurbish the Town’s parks.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88000" y="2159736"/>
            <a:ext cx="3505637" cy="415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Add properties to the park system that specifically serve the needs of passive recreation.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Parks and Recreation, Open Space Committee.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Explore use of utility easements and paper streets for trails.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Open Space Committee, Engineering/DPW.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Develop and implement trail construction standards, including marking, bridges, signage, walkways, and surfaces.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Open Space Committee, Engineering/DPW.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3076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ACTION and RESPONSIBLE DEPT.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217191" y="2934462"/>
            <a:ext cx="1460921" cy="183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• Expand on opportunities for institutions and individuals to help care for the Town’s open spaces.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6000" y="3382102"/>
            <a:ext cx="1564954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Park 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Recreation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Lands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75924" y="3191637"/>
            <a:ext cx="1492152" cy="132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Maintain, refurbish, and expand lands for park and recreational use.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00933" y="2548699"/>
            <a:ext cx="3517637" cy="286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Formalize volunteer opportunities program through the Parks and Recreation and Open Space Committee.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Park and Recreation.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Implement offsite wayfinding signs to trails, kiosks at trailheads, pet waste bag dispensers.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Open Space Committee, Engineering/DPW.</a:t>
            </a:r>
            <a:r>
              <a:rPr lang="en-US" sz="1450">
                <a:solidFill>
                  <a:srgbClr val="000000"/>
                </a:solidFill>
                <a:latin typeface="Palatino Linotype"/>
              </a:rPr>
              <a:t>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855132" y="3554937"/>
            <a:ext cx="1366689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Watersheds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Infrastructure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78451" y="2601677"/>
            <a:ext cx="1526400" cy="261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Use technologies and Best Management Practices that meet new regulations and support additional community and open space goals.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76000" y="1785049"/>
            <a:ext cx="3517637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Work with the Engineering/DPW to implement the Stormwater By-Law.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Planning Board, Engineering/DPW.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76933" y="2977603"/>
            <a:ext cx="3565637" cy="363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Work with the Engineering/DPW to identify opportunities for green infrastructure and stormwater practices that support open space goals.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Parks and Recreation, Conservation Commission, Engineering/DPW. 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Install three (3) new simple green infrastructure projects on Town-owned lands to be used as an environmental outreach tool to show how natural and nature-based solutions could manage stormwater.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Engineering/DPW.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20504" y="2846921"/>
            <a:ext cx="1379105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Continue to implement the Stormwater Management Program and complying with Stormwater Management Regulations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5952000" y="2106630"/>
            <a:ext cx="3541637" cy="132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Seek funding opportunities, including federal and state grants, to allow the construction of demonstration and pilot projects.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Engineering/DPW.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5132" y="3554937"/>
            <a:ext cx="1366689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Watersheds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Infrastructure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20504" y="2846921"/>
            <a:ext cx="1379105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Continue to implement the Stormwater Management Program and complying with Stormwater Management Regulations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84451" y="1872205"/>
            <a:ext cx="1526400" cy="261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Use technologies and Best Management Practices that meet new regulations and support additional community and open space goals.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36003" y="4691637"/>
            <a:ext cx="1423296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Develop Green Street guidelines to reduce runoff and pollution from streets.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94800" y="4191049"/>
            <a:ext cx="3398837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Convene a task force to consider stormwater funding needs and potential revenue sources, including possible stormwater fees or utility.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Water Commission, Engineering/DPW.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855132" y="3554937"/>
            <a:ext cx="1366689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Watersheds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Infrastructure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20504" y="2846921"/>
            <a:ext cx="1379105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Continue to implement the Stormwater Management Program and complying with Stormwater Management Regulations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99159" y="3197124"/>
            <a:ext cx="1696985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Identify locations for green infrastructure.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39777" y="2344502"/>
            <a:ext cx="3839949" cy="363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Work with the Engineering/DPW to develop a list of possible technologies to consider with new projects.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Planning Board, Engineering/DPW. 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Consider reconstruction of infrastructure in high-priority locations.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Engineering/DPW, Planning Board. 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099159" y="3197124"/>
            <a:ext cx="1696985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Identify locations for green infrastructure.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14400" y="3417049"/>
            <a:ext cx="3479237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Promote Low Impact Development strategies and green infrastructure for cost-effective and sustainable stormwater management.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Planning Board, Engineering/DPW, Conservation Commission.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14400" y="2067049"/>
            <a:ext cx="3479237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Consider requirements in stormwater permits for green streets and complete streets.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Planning Board, Engineering/DPW.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5132" y="3554937"/>
            <a:ext cx="1366689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Watersheds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Infrastructure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20504" y="2846921"/>
            <a:ext cx="1379105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Continue to implement the Stormwater Management Program and complying with Stormwater Management Regulations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1773" y="1601006"/>
            <a:ext cx="1331371" cy="5202994"/>
            <a:chOff x="0" y="0"/>
            <a:chExt cx="1429009" cy="55845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29009" cy="5584563"/>
            </a:xfrm>
            <a:custGeom>
              <a:avLst/>
              <a:gdLst/>
              <a:ahLst/>
              <a:cxnLst/>
              <a:rect l="l" t="t" r="r" b="b"/>
              <a:pathLst>
                <a:path w="1429009" h="5584563">
                  <a:moveTo>
                    <a:pt x="0" y="0"/>
                  </a:moveTo>
                  <a:lnTo>
                    <a:pt x="1429009" y="0"/>
                  </a:lnTo>
                  <a:lnTo>
                    <a:pt x="1429009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353144" y="1601006"/>
            <a:ext cx="1337403" cy="5202994"/>
            <a:chOff x="0" y="0"/>
            <a:chExt cx="1547781" cy="60214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7781" cy="6021441"/>
            </a:xfrm>
            <a:custGeom>
              <a:avLst/>
              <a:gdLst/>
              <a:ahLst/>
              <a:cxnLst/>
              <a:rect l="l" t="t" r="r" b="b"/>
              <a:pathLst>
                <a:path w="1547781" h="6021441">
                  <a:moveTo>
                    <a:pt x="0" y="0"/>
                  </a:moveTo>
                  <a:lnTo>
                    <a:pt x="1547781" y="0"/>
                  </a:lnTo>
                  <a:lnTo>
                    <a:pt x="1547781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11026" y="367066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1773" y="1191510"/>
            <a:ext cx="8701586" cy="29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8"/>
              </a:lnSpc>
              <a:spcBef>
                <a:spcPct val="0"/>
              </a:spcBef>
            </a:pPr>
            <a:r>
              <a:rPr lang="en-US" sz="1470">
                <a:solidFill>
                  <a:srgbClr val="000000"/>
                </a:solidFill>
                <a:latin typeface="Palatino Linotype"/>
              </a:rPr>
              <a:t> CATEGORY           GOALS                OBJECTIVE                    ACTION and RESPONSIBLE DEPT.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1773" y="3253269"/>
            <a:ext cx="1211371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Resource Protection &amp; Enhancement Goals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53144" y="3151351"/>
            <a:ext cx="1172790" cy="183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Identify and prioritize additional parcels with significant open space value.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690547" y="1601006"/>
            <a:ext cx="2105597" cy="5202994"/>
            <a:chOff x="0" y="0"/>
            <a:chExt cx="2436814" cy="60214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6814" cy="6021441"/>
            </a:xfrm>
            <a:custGeom>
              <a:avLst/>
              <a:gdLst/>
              <a:ahLst/>
              <a:cxnLst/>
              <a:rect l="l" t="t" r="r" b="b"/>
              <a:pathLst>
                <a:path w="2436814" h="6021441">
                  <a:moveTo>
                    <a:pt x="0" y="0"/>
                  </a:moveTo>
                  <a:lnTo>
                    <a:pt x="2436814" y="0"/>
                  </a:lnTo>
                  <a:lnTo>
                    <a:pt x="2436814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803924" y="1640360"/>
            <a:ext cx="1806842" cy="492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0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Work with the OS Committee to identify parcels with significant open space value.</a:t>
            </a:r>
          </a:p>
          <a:p>
            <a:pPr algn="ctr">
              <a:lnSpc>
                <a:spcPts val="2030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algn="ctr">
              <a:lnSpc>
                <a:spcPts val="2030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  <a:p>
            <a:pPr algn="ctr">
              <a:lnSpc>
                <a:spcPts val="2030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Formalize procedures to determine whether parcels available for acquisition are significant to the interests of open space, including designating who will decide and how the decision will be made.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81684" y="1784360"/>
            <a:ext cx="3611953" cy="242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</a:pPr>
            <a:r>
              <a:rPr lang="en-US" sz="1350">
                <a:solidFill>
                  <a:srgbClr val="000000"/>
                </a:solidFill>
                <a:latin typeface="Palatino Linotype"/>
              </a:rPr>
              <a:t>Identify parcels using a comprehensive approach to maximize open space values. </a:t>
            </a:r>
            <a:r>
              <a:rPr lang="en-US" sz="1350">
                <a:solidFill>
                  <a:srgbClr val="FFFFFF"/>
                </a:solidFill>
                <a:latin typeface="Palatino Linotype"/>
              </a:rPr>
              <a:t>Select Board, Conservation Commission, Planning Board, Engineering/DPW, School Dept. </a:t>
            </a:r>
          </a:p>
          <a:p>
            <a:pPr algn="ctr">
              <a:lnSpc>
                <a:spcPts val="1889"/>
              </a:lnSpc>
            </a:pPr>
            <a:endParaRPr lang="en-US" sz="13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1889"/>
              </a:lnSpc>
            </a:pPr>
            <a:r>
              <a:rPr lang="en-US" sz="1350">
                <a:solidFill>
                  <a:srgbClr val="000000"/>
                </a:solidFill>
                <a:latin typeface="Palatino Linotype"/>
              </a:rPr>
              <a:t>Develop a list of ‘high impact’ parcels that will be considered for protection.  </a:t>
            </a:r>
            <a:r>
              <a:rPr lang="en-US" sz="1350">
                <a:solidFill>
                  <a:srgbClr val="FFFFFF"/>
                </a:solidFill>
                <a:latin typeface="Palatino Linotype"/>
              </a:rPr>
              <a:t>Conservation Commission, Open Space Committee.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51402" y="4322282"/>
            <a:ext cx="3542235" cy="194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0">
                <a:solidFill>
                  <a:srgbClr val="000000"/>
                </a:solidFill>
                <a:latin typeface="Palatino Linotype"/>
              </a:rPr>
              <a:t>Establish a committee to create a specific review process, including a decision tree.  </a:t>
            </a:r>
            <a:r>
              <a:rPr lang="en-US" sz="1350">
                <a:solidFill>
                  <a:srgbClr val="FFFFFF"/>
                </a:solidFill>
                <a:latin typeface="Palatino Linotype"/>
              </a:rPr>
              <a:t>Conservation Commission, Select Board, Park and Recreation Commission. </a:t>
            </a:r>
          </a:p>
          <a:p>
            <a:pPr algn="ctr">
              <a:lnSpc>
                <a:spcPts val="1891"/>
              </a:lnSpc>
            </a:pPr>
            <a:r>
              <a:rPr lang="en-US" sz="1350">
                <a:solidFill>
                  <a:srgbClr val="000000"/>
                </a:solidFill>
                <a:latin typeface="Palatino Linotype"/>
              </a:rPr>
              <a:t> </a:t>
            </a:r>
          </a:p>
          <a:p>
            <a:pPr algn="ctr">
              <a:lnSpc>
                <a:spcPts val="1891"/>
              </a:lnSpc>
            </a:pPr>
            <a:r>
              <a:rPr lang="en-US" sz="1350">
                <a:solidFill>
                  <a:srgbClr val="000000"/>
                </a:solidFill>
                <a:latin typeface="Palatino Linotype"/>
              </a:rPr>
              <a:t>Review the Tax Title list for land protection opportunities.  </a:t>
            </a:r>
            <a:r>
              <a:rPr lang="en-US" sz="1350">
                <a:solidFill>
                  <a:srgbClr val="FFFFFF"/>
                </a:solidFill>
                <a:latin typeface="Palatino Linotype"/>
              </a:rPr>
              <a:t>Conservation Commission, Open Space Committee.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320954" y="3261560"/>
            <a:ext cx="166699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0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Manage town projects to allow improvements to exist greenways when possible and seek opportunities for new greenways.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5132" y="3554937"/>
            <a:ext cx="1366689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Watersheds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Infrastructure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23406" y="2579972"/>
            <a:ext cx="1448491" cy="261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Ensure that all Town projects consider opportunities for adding vegetation, enhancing greenways, and improving open space.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06096" y="3004403"/>
            <a:ext cx="3707310" cy="2096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Establish protocols with the appropriate Town department to ensure all available opportunities for enhancing greenways are examined as part of a design review or RFP (Request for Proposals) process.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Commission, Building Department, Engineering/DPW, Planning Board, Climate Action Committee.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72305"/>
            <a:ext cx="8967359" cy="29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2"/>
              </a:lnSpc>
              <a:spcBef>
                <a:spcPct val="0"/>
              </a:spcBef>
            </a:pPr>
            <a:r>
              <a:rPr lang="en-US" sz="1472">
                <a:solidFill>
                  <a:srgbClr val="000000"/>
                </a:solidFill>
                <a:latin typeface="Palatino Linotype"/>
              </a:rPr>
              <a:t> CATEGORY           GOALS                          OBJECTIVE 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564954" cy="5202994"/>
            <a:chOff x="0" y="0"/>
            <a:chExt cx="1679722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79722" cy="5584563"/>
            </a:xfrm>
            <a:custGeom>
              <a:avLst/>
              <a:gdLst/>
              <a:ahLst/>
              <a:cxnLst/>
              <a:rect l="l" t="t" r="r" b="b"/>
              <a:pathLst>
                <a:path w="1679722" h="5584563">
                  <a:moveTo>
                    <a:pt x="0" y="0"/>
                  </a:moveTo>
                  <a:lnTo>
                    <a:pt x="1679722" y="0"/>
                  </a:lnTo>
                  <a:lnTo>
                    <a:pt x="1679722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20954" y="1601006"/>
            <a:ext cx="1778205" cy="5202994"/>
            <a:chOff x="0" y="0"/>
            <a:chExt cx="205792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7923" cy="6021441"/>
            </a:xfrm>
            <a:custGeom>
              <a:avLst/>
              <a:gdLst/>
              <a:ahLst/>
              <a:cxnLst/>
              <a:rect l="l" t="t" r="r" b="b"/>
              <a:pathLst>
                <a:path w="2057923" h="6021441">
                  <a:moveTo>
                    <a:pt x="0" y="0"/>
                  </a:moveTo>
                  <a:lnTo>
                    <a:pt x="2057923" y="0"/>
                  </a:lnTo>
                  <a:lnTo>
                    <a:pt x="205792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99159" y="1601006"/>
            <a:ext cx="1696985" cy="5202994"/>
            <a:chOff x="0" y="0"/>
            <a:chExt cx="1963926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3926" cy="6021441"/>
            </a:xfrm>
            <a:custGeom>
              <a:avLst/>
              <a:gdLst/>
              <a:ahLst/>
              <a:cxnLst/>
              <a:rect l="l" t="t" r="r" b="b"/>
              <a:pathLst>
                <a:path w="1963926" h="6021441">
                  <a:moveTo>
                    <a:pt x="0" y="0"/>
                  </a:moveTo>
                  <a:lnTo>
                    <a:pt x="1963926" y="0"/>
                  </a:lnTo>
                  <a:lnTo>
                    <a:pt x="196392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223406" y="3226747"/>
            <a:ext cx="1448491" cy="2096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Develop metrics to quantify pros and cons of green infrastructure actions including cost benefits.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5132" y="3554937"/>
            <a:ext cx="1366689" cy="9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Watersheds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and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Infrastructure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20954" y="3261560"/>
            <a:ext cx="166699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0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Manage town projects to allow improvements to exist greenways when possible and seek opportunities for new greenways.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24000" y="3465049"/>
            <a:ext cx="3469637" cy="132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Review the most current data on relevant projects with similar parameters.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Engineering/DPW, Conservation Commission, Planning Board, Building Department.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000" y="367066"/>
            <a:ext cx="9036612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8928700" y="48902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191510"/>
            <a:ext cx="8967359" cy="29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8"/>
              </a:lnSpc>
              <a:spcBef>
                <a:spcPct val="0"/>
              </a:spcBef>
            </a:pPr>
            <a:r>
              <a:rPr lang="en-US" sz="1470">
                <a:solidFill>
                  <a:srgbClr val="000000"/>
                </a:solidFill>
                <a:latin typeface="Palatino Linotype"/>
              </a:rPr>
              <a:t> CATEGORY           GOALS               OBJECTIVE          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0769"/>
            <a:ext cx="1288954" cy="5202994"/>
            <a:chOff x="0" y="0"/>
            <a:chExt cx="1383481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83481" cy="5584563"/>
            </a:xfrm>
            <a:custGeom>
              <a:avLst/>
              <a:gdLst/>
              <a:ahLst/>
              <a:cxnLst/>
              <a:rect l="l" t="t" r="r" b="b"/>
              <a:pathLst>
                <a:path w="1383481" h="5584563">
                  <a:moveTo>
                    <a:pt x="0" y="0"/>
                  </a:moveTo>
                  <a:lnTo>
                    <a:pt x="1383481" y="0"/>
                  </a:lnTo>
                  <a:lnTo>
                    <a:pt x="1383481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44954" y="1601006"/>
            <a:ext cx="1464831" cy="5202994"/>
            <a:chOff x="0" y="0"/>
            <a:chExt cx="1695253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95253" cy="6021441"/>
            </a:xfrm>
            <a:custGeom>
              <a:avLst/>
              <a:gdLst/>
              <a:ahLst/>
              <a:cxnLst/>
              <a:rect l="l" t="t" r="r" b="b"/>
              <a:pathLst>
                <a:path w="1695253" h="6021441">
                  <a:moveTo>
                    <a:pt x="0" y="0"/>
                  </a:moveTo>
                  <a:lnTo>
                    <a:pt x="1695253" y="0"/>
                  </a:lnTo>
                  <a:lnTo>
                    <a:pt x="169525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497022" y="1601006"/>
            <a:ext cx="2299122" cy="5202994"/>
            <a:chOff x="0" y="0"/>
            <a:chExt cx="2660781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60781" cy="6021441"/>
            </a:xfrm>
            <a:custGeom>
              <a:avLst/>
              <a:gdLst/>
              <a:ahLst/>
              <a:cxnLst/>
              <a:rect l="l" t="t" r="r" b="b"/>
              <a:pathLst>
                <a:path w="2660781" h="6021441">
                  <a:moveTo>
                    <a:pt x="0" y="0"/>
                  </a:moveTo>
                  <a:lnTo>
                    <a:pt x="2660781" y="0"/>
                  </a:lnTo>
                  <a:lnTo>
                    <a:pt x="2660781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56000" y="3281534"/>
            <a:ext cx="1288954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Resource Protection &amp; Enhancement Goals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95367" y="3464732"/>
            <a:ext cx="1351242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Use Zoning Tools to protect open space.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97022" y="1960092"/>
            <a:ext cx="2181260" cy="2611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</a:pPr>
            <a:r>
              <a:rPr lang="en-US" sz="1449">
                <a:solidFill>
                  <a:srgbClr val="000000"/>
                </a:solidFill>
                <a:latin typeface="Palatino Linotype"/>
              </a:rPr>
              <a:t>Maintain open communication channels with the Planning Department to ensure better protection of open space and green features in the context of development and town planning efforts.</a:t>
            </a:r>
          </a:p>
          <a:p>
            <a:pPr algn="ctr">
              <a:lnSpc>
                <a:spcPts val="2029"/>
              </a:lnSpc>
              <a:spcBef>
                <a:spcPct val="0"/>
              </a:spcBef>
            </a:pPr>
            <a:endParaRPr lang="en-US" sz="1449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09784" y="4767644"/>
            <a:ext cx="2273597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Consider the use of overlay districts, buffer zones, and/or cluster zoning to protect open space.</a:t>
            </a:r>
          </a:p>
          <a:p>
            <a:pPr algn="ctr">
              <a:lnSpc>
                <a:spcPts val="2031"/>
              </a:lnSpc>
              <a:spcBef>
                <a:spcPct val="0"/>
              </a:spcBef>
            </a:pPr>
            <a:endParaRPr lang="en-US" sz="1450">
              <a:solidFill>
                <a:srgbClr val="000000"/>
              </a:solidFill>
              <a:latin typeface="Palatino Linotype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5876939" y="2332092"/>
            <a:ext cx="3573262" cy="170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0">
                <a:solidFill>
                  <a:srgbClr val="000000"/>
                </a:solidFill>
                <a:latin typeface="Palatino Linotype"/>
              </a:rPr>
              <a:t>Work with the Planning Board to review opportunities for additional protections.  </a:t>
            </a:r>
            <a:r>
              <a:rPr lang="en-US" sz="1350">
                <a:solidFill>
                  <a:srgbClr val="FFFFFF"/>
                </a:solidFill>
                <a:latin typeface="Palatino Linotype"/>
              </a:rPr>
              <a:t>Conservation Commission, Planning Board.</a:t>
            </a:r>
          </a:p>
          <a:p>
            <a:pPr algn="ctr">
              <a:lnSpc>
                <a:spcPts val="1891"/>
              </a:lnSpc>
            </a:pPr>
            <a:endParaRPr lang="en-US" sz="13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1891"/>
              </a:lnSpc>
            </a:pPr>
            <a:r>
              <a:rPr lang="en-US" sz="1350">
                <a:solidFill>
                  <a:srgbClr val="000000"/>
                </a:solidFill>
                <a:latin typeface="Palatino Linotype"/>
              </a:rPr>
              <a:t>Ensure that new zoning bylaws encourage the set aside of open space and trail easements. </a:t>
            </a:r>
            <a:r>
              <a:rPr lang="en-US" sz="1350">
                <a:solidFill>
                  <a:srgbClr val="FFFFFF"/>
                </a:solidFill>
                <a:latin typeface="Palatino Linotype"/>
              </a:rPr>
              <a:t>Planning Board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76939" y="4495012"/>
            <a:ext cx="3680900" cy="994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1"/>
              </a:lnSpc>
            </a:pPr>
            <a:r>
              <a:rPr lang="en-US" sz="1350">
                <a:solidFill>
                  <a:srgbClr val="000000"/>
                </a:solidFill>
                <a:latin typeface="Palatino Linotype"/>
              </a:rPr>
              <a:t>Work with the Planning Board to effect changes to the zoning districts of the Town where it is appropriate to do so. </a:t>
            </a:r>
            <a:r>
              <a:rPr lang="en-US" sz="1350">
                <a:solidFill>
                  <a:srgbClr val="FFFFFF"/>
                </a:solidFill>
                <a:latin typeface="Palatino Linotype"/>
              </a:rPr>
              <a:t>Conservation Commission, Planning Board.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02435" y="1759748"/>
            <a:ext cx="3752793" cy="484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8"/>
              </a:lnSpc>
            </a:pPr>
            <a:r>
              <a:rPr lang="en-US" sz="1306">
                <a:solidFill>
                  <a:srgbClr val="000000"/>
                </a:solidFill>
                <a:latin typeface="Palatino Linotype"/>
              </a:rPr>
              <a:t>Modify the Zoning by-laws to require projects over a certain size to meet specific goals using standardized tools such as the US Green Building Council’s Sustainable Sites rating system.  </a:t>
            </a:r>
            <a:r>
              <a:rPr lang="en-US" sz="1306">
                <a:solidFill>
                  <a:srgbClr val="FFFFFF"/>
                </a:solidFill>
                <a:latin typeface="Palatino Linotype"/>
              </a:rPr>
              <a:t>Conservation Commission, Planning Board. </a:t>
            </a:r>
          </a:p>
          <a:p>
            <a:pPr algn="ctr">
              <a:lnSpc>
                <a:spcPts val="1828"/>
              </a:lnSpc>
            </a:pPr>
            <a:endParaRPr lang="en-US" sz="1306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1828"/>
              </a:lnSpc>
            </a:pPr>
            <a:r>
              <a:rPr lang="en-US" sz="1306">
                <a:solidFill>
                  <a:srgbClr val="000000"/>
                </a:solidFill>
                <a:latin typeface="Palatino Linotype"/>
              </a:rPr>
              <a:t>Support the implementation of the Green Communities Program which provides state funds for local projects involving open space, parks, environmental, energy building and other projects. </a:t>
            </a:r>
            <a:r>
              <a:rPr lang="en-US" sz="1306">
                <a:solidFill>
                  <a:srgbClr val="FFFFFF"/>
                </a:solidFill>
                <a:latin typeface="Palatino Linotype"/>
              </a:rPr>
              <a:t>Building Department, Planning Board, Engineering/DPW, Conservation Commission, Open Space Committee. </a:t>
            </a:r>
          </a:p>
          <a:p>
            <a:pPr algn="ctr">
              <a:lnSpc>
                <a:spcPts val="1828"/>
              </a:lnSpc>
            </a:pPr>
            <a:endParaRPr lang="en-US" sz="1306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1828"/>
              </a:lnSpc>
            </a:pPr>
            <a:r>
              <a:rPr lang="en-US" sz="1306">
                <a:solidFill>
                  <a:srgbClr val="000000"/>
                </a:solidFill>
                <a:latin typeface="Palatino Linotype"/>
              </a:rPr>
              <a:t>Avon should consider the implementation of the Community Preservation Act, which allows communities to receive State grant opportunities for community projects including open space and recreation, buildings, and historical preservation.  </a:t>
            </a:r>
            <a:r>
              <a:rPr lang="en-US" sz="1306">
                <a:solidFill>
                  <a:srgbClr val="FFFFFF"/>
                </a:solidFill>
                <a:latin typeface="Palatino Linotype"/>
              </a:rPr>
              <a:t>Select Board.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6000" y="557566"/>
            <a:ext cx="8967359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56000" y="1283847"/>
            <a:ext cx="9134967" cy="296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1"/>
              </a:lnSpc>
              <a:spcBef>
                <a:spcPct val="0"/>
              </a:spcBef>
            </a:pPr>
            <a:r>
              <a:rPr lang="en-US" sz="1465">
                <a:solidFill>
                  <a:srgbClr val="000000"/>
                </a:solidFill>
                <a:latin typeface="Palatino Linotype"/>
              </a:rPr>
              <a:t> CATEGORY           GOALS                   OBJECTIVE                       ACTION and RESPONSBILE DEPT.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56000" y="1600769"/>
            <a:ext cx="1360954" cy="5202994"/>
            <a:chOff x="0" y="0"/>
            <a:chExt cx="1460761" cy="55845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0761" cy="5584563"/>
            </a:xfrm>
            <a:custGeom>
              <a:avLst/>
              <a:gdLst/>
              <a:ahLst/>
              <a:cxnLst/>
              <a:rect l="l" t="t" r="r" b="b"/>
              <a:pathLst>
                <a:path w="1460761" h="5584563">
                  <a:moveTo>
                    <a:pt x="0" y="0"/>
                  </a:moveTo>
                  <a:lnTo>
                    <a:pt x="1460761" y="0"/>
                  </a:lnTo>
                  <a:lnTo>
                    <a:pt x="1460761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116954" y="1601006"/>
            <a:ext cx="1574205" cy="5202994"/>
            <a:chOff x="0" y="0"/>
            <a:chExt cx="1821833" cy="60214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21833" cy="6021441"/>
            </a:xfrm>
            <a:custGeom>
              <a:avLst/>
              <a:gdLst/>
              <a:ahLst/>
              <a:cxnLst/>
              <a:rect l="l" t="t" r="r" b="b"/>
              <a:pathLst>
                <a:path w="1821833" h="6021441">
                  <a:moveTo>
                    <a:pt x="0" y="0"/>
                  </a:moveTo>
                  <a:lnTo>
                    <a:pt x="1821833" y="0"/>
                  </a:lnTo>
                  <a:lnTo>
                    <a:pt x="1821833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691159" y="1601006"/>
            <a:ext cx="2104985" cy="5202994"/>
            <a:chOff x="0" y="0"/>
            <a:chExt cx="2436106" cy="60214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6106" cy="6021441"/>
            </a:xfrm>
            <a:custGeom>
              <a:avLst/>
              <a:gdLst/>
              <a:ahLst/>
              <a:cxnLst/>
              <a:rect l="l" t="t" r="r" b="b"/>
              <a:pathLst>
                <a:path w="2436106" h="6021441">
                  <a:moveTo>
                    <a:pt x="0" y="0"/>
                  </a:moveTo>
                  <a:lnTo>
                    <a:pt x="2436106" y="0"/>
                  </a:lnTo>
                  <a:lnTo>
                    <a:pt x="243610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820259" y="3391072"/>
            <a:ext cx="1822785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Modify the Zoning by-laws to encourage the protection or creation of open space, trees, and green features.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3711" y="3281534"/>
            <a:ext cx="1303243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Resource Protection &amp; Enhancement Goals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28435" y="3464732"/>
            <a:ext cx="1351242" cy="8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Use Zoning Tools to protect open space.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6795" y="713439"/>
            <a:ext cx="8886564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6795" y="1417775"/>
            <a:ext cx="8996461" cy="29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8"/>
              </a:lnSpc>
              <a:spcBef>
                <a:spcPct val="0"/>
              </a:spcBef>
            </a:pPr>
            <a:r>
              <a:rPr lang="en-US" sz="1470">
                <a:solidFill>
                  <a:srgbClr val="000000"/>
                </a:solidFill>
                <a:latin typeface="Palatino Linotype"/>
              </a:rPr>
              <a:t> CATEGORY           GOALS                   OBJECTIVE       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6795" y="1781694"/>
            <a:ext cx="1348954" cy="5202994"/>
            <a:chOff x="0" y="0"/>
            <a:chExt cx="1447881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7881" cy="5584563"/>
            </a:xfrm>
            <a:custGeom>
              <a:avLst/>
              <a:gdLst/>
              <a:ahLst/>
              <a:cxnLst/>
              <a:rect l="l" t="t" r="r" b="b"/>
              <a:pathLst>
                <a:path w="1447881" h="5584563">
                  <a:moveTo>
                    <a:pt x="0" y="0"/>
                  </a:moveTo>
                  <a:lnTo>
                    <a:pt x="1447881" y="0"/>
                  </a:lnTo>
                  <a:lnTo>
                    <a:pt x="1447881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185749" y="1781694"/>
            <a:ext cx="1610205" cy="5202994"/>
            <a:chOff x="0" y="0"/>
            <a:chExt cx="1863496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63496" cy="6021441"/>
            </a:xfrm>
            <a:custGeom>
              <a:avLst/>
              <a:gdLst/>
              <a:ahLst/>
              <a:cxnLst/>
              <a:rect l="l" t="t" r="r" b="b"/>
              <a:pathLst>
                <a:path w="1863496" h="6021441">
                  <a:moveTo>
                    <a:pt x="0" y="0"/>
                  </a:moveTo>
                  <a:lnTo>
                    <a:pt x="1863496" y="0"/>
                  </a:lnTo>
                  <a:lnTo>
                    <a:pt x="1863496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795954" y="1781694"/>
            <a:ext cx="2080985" cy="5202994"/>
            <a:chOff x="0" y="0"/>
            <a:chExt cx="2408330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8330" cy="6021441"/>
            </a:xfrm>
            <a:custGeom>
              <a:avLst/>
              <a:gdLst/>
              <a:ahLst/>
              <a:cxnLst/>
              <a:rect l="l" t="t" r="r" b="b"/>
              <a:pathLst>
                <a:path w="2408330" h="6021441">
                  <a:moveTo>
                    <a:pt x="0" y="0"/>
                  </a:moveTo>
                  <a:lnTo>
                    <a:pt x="2408330" y="0"/>
                  </a:lnTo>
                  <a:lnTo>
                    <a:pt x="2408330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781694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347268" y="3083098"/>
            <a:ext cx="1287166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Include protection and acquisition of unprotected open spaces in larger community planning processes.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4506" y="3616498"/>
            <a:ext cx="1182762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Resource Protection &amp; Enhancement Goals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97582" y="2010841"/>
            <a:ext cx="3596055" cy="389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Work with appropriate committees to draft guidelines that describe the process and procedures for considering the acquisition of open spaces.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Select Board, Conservation Commission, Park and Recreation, Assessors Dept. </a:t>
            </a:r>
          </a:p>
          <a:p>
            <a:pPr algn="ctr"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Develop and prepare those guidelines for presentation to the community through a series of community and neighborhood meetings.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Commission. </a:t>
            </a:r>
          </a:p>
          <a:p>
            <a:pPr algn="ctr"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Present a final set of guidelines to the Board of Selectmen for their review and approval.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Conservation Commission.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40898" y="3359323"/>
            <a:ext cx="1791098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Protect privately held open space through acquisition, conservation, easements, and other means.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2690" y="486040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6000" y="1283847"/>
            <a:ext cx="9134967" cy="296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1"/>
              </a:lnSpc>
              <a:spcBef>
                <a:spcPct val="0"/>
              </a:spcBef>
            </a:pPr>
            <a:r>
              <a:rPr lang="en-US" sz="1465">
                <a:solidFill>
                  <a:srgbClr val="000000"/>
                </a:solidFill>
                <a:latin typeface="Palatino Linotype"/>
              </a:rPr>
              <a:t> CATEGORY           GOALS                  OBJECTIVE                     ACTION and RESPONSIBLE DEPT.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808527"/>
            <a:ext cx="1432954" cy="5202994"/>
            <a:chOff x="0" y="0"/>
            <a:chExt cx="1538041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38041" cy="5584563"/>
            </a:xfrm>
            <a:custGeom>
              <a:avLst/>
              <a:gdLst/>
              <a:ahLst/>
              <a:cxnLst/>
              <a:rect l="l" t="t" r="r" b="b"/>
              <a:pathLst>
                <a:path w="1538041" h="5584563">
                  <a:moveTo>
                    <a:pt x="0" y="0"/>
                  </a:moveTo>
                  <a:lnTo>
                    <a:pt x="1538041" y="0"/>
                  </a:lnTo>
                  <a:lnTo>
                    <a:pt x="1538041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188954" y="1808527"/>
            <a:ext cx="1586205" cy="5202994"/>
            <a:chOff x="0" y="0"/>
            <a:chExt cx="1835721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35721" cy="6021441"/>
            </a:xfrm>
            <a:custGeom>
              <a:avLst/>
              <a:gdLst/>
              <a:ahLst/>
              <a:cxnLst/>
              <a:rect l="l" t="t" r="r" b="b"/>
              <a:pathLst>
                <a:path w="1835721" h="6021441">
                  <a:moveTo>
                    <a:pt x="0" y="0"/>
                  </a:moveTo>
                  <a:lnTo>
                    <a:pt x="1835721" y="0"/>
                  </a:lnTo>
                  <a:lnTo>
                    <a:pt x="1835721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775159" y="1808527"/>
            <a:ext cx="2020985" cy="5202994"/>
            <a:chOff x="0" y="0"/>
            <a:chExt cx="2338892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38892" cy="6021441"/>
            </a:xfrm>
            <a:custGeom>
              <a:avLst/>
              <a:gdLst/>
              <a:ahLst/>
              <a:cxnLst/>
              <a:rect l="l" t="t" r="r" b="b"/>
              <a:pathLst>
                <a:path w="2338892" h="6021441">
                  <a:moveTo>
                    <a:pt x="0" y="0"/>
                  </a:moveTo>
                  <a:lnTo>
                    <a:pt x="2338892" y="0"/>
                  </a:lnTo>
                  <a:lnTo>
                    <a:pt x="2338892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808527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893258" y="3452939"/>
            <a:ext cx="1784786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Identify additional measures, approaches, or incentives to protect priority unprotected open spaces.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3711" y="3610147"/>
            <a:ext cx="1293532" cy="106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Resource Protection &amp; Enhancement Goals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38473" y="3177131"/>
            <a:ext cx="1287166" cy="235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Include protection and acquisition of unprotected open spaces in larger community planning processes.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96146" y="2678003"/>
            <a:ext cx="3527211" cy="286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</a:pPr>
            <a:r>
              <a:rPr lang="en-US" sz="1449">
                <a:solidFill>
                  <a:srgbClr val="000000"/>
                </a:solidFill>
                <a:latin typeface="Palatino Linotype"/>
              </a:rPr>
              <a:t>Establish outreach protocol.  </a:t>
            </a:r>
            <a:r>
              <a:rPr lang="en-US" sz="1449">
                <a:solidFill>
                  <a:srgbClr val="FFFFFF"/>
                </a:solidFill>
                <a:latin typeface="Palatino Linotype Italics"/>
              </a:rPr>
              <a:t>Conservation Commission.</a:t>
            </a:r>
          </a:p>
          <a:p>
            <a:pPr>
              <a:lnSpc>
                <a:spcPts val="2029"/>
              </a:lnSpc>
            </a:pPr>
            <a:endParaRPr lang="en-US" sz="1449">
              <a:solidFill>
                <a:srgbClr val="FFFFFF"/>
              </a:solidFill>
              <a:latin typeface="Palatino Linotype Italics"/>
            </a:endParaRPr>
          </a:p>
          <a:p>
            <a:pPr algn="ctr">
              <a:lnSpc>
                <a:spcPts val="2029"/>
              </a:lnSpc>
            </a:pPr>
            <a:r>
              <a:rPr lang="en-US" sz="1449">
                <a:solidFill>
                  <a:srgbClr val="000000"/>
                </a:solidFill>
                <a:latin typeface="Palatino Linotype"/>
              </a:rPr>
              <a:t>Reach out to private owners utilizing outreach protocol.</a:t>
            </a:r>
            <a:r>
              <a:rPr lang="en-US" sz="1449">
                <a:solidFill>
                  <a:srgbClr val="000000"/>
                </a:solidFill>
                <a:latin typeface="Palatino Linotype Italics"/>
              </a:rPr>
              <a:t>  </a:t>
            </a:r>
            <a:r>
              <a:rPr lang="en-US" sz="1449">
                <a:solidFill>
                  <a:srgbClr val="FFFFFF"/>
                </a:solidFill>
                <a:latin typeface="Palatino Linotype Italics"/>
              </a:rPr>
              <a:t>Conservation Commission.</a:t>
            </a:r>
          </a:p>
          <a:p>
            <a:pPr>
              <a:lnSpc>
                <a:spcPts val="2029"/>
              </a:lnSpc>
            </a:pPr>
            <a:endParaRPr lang="en-US" sz="1449">
              <a:solidFill>
                <a:srgbClr val="FFFFFF"/>
              </a:solidFill>
              <a:latin typeface="Palatino Linotype Italics"/>
            </a:endParaRPr>
          </a:p>
          <a:p>
            <a:pPr algn="ctr">
              <a:lnSpc>
                <a:spcPts val="2029"/>
              </a:lnSpc>
            </a:pPr>
            <a:r>
              <a:rPr lang="en-US" sz="1449">
                <a:solidFill>
                  <a:srgbClr val="000000"/>
                </a:solidFill>
                <a:latin typeface="Palatino Linotype"/>
              </a:rPr>
              <a:t>Identify potential mechanisms to prevent loss of unprotected open space such as a land bank.</a:t>
            </a:r>
            <a:r>
              <a:rPr lang="en-US" sz="1449">
                <a:solidFill>
                  <a:srgbClr val="000000"/>
                </a:solidFill>
                <a:latin typeface="Palatino Linotype Italics"/>
              </a:rPr>
              <a:t> </a:t>
            </a:r>
            <a:r>
              <a:rPr lang="en-US" sz="1449">
                <a:solidFill>
                  <a:srgbClr val="FFFFFF"/>
                </a:solidFill>
                <a:latin typeface="Palatino Linotype Italics"/>
              </a:rPr>
              <a:t>Conservation Commission.</a:t>
            </a:r>
          </a:p>
          <a:p>
            <a:pPr>
              <a:lnSpc>
                <a:spcPts val="2029"/>
              </a:lnSpc>
            </a:pPr>
            <a:endParaRPr lang="en-US" sz="1449">
              <a:solidFill>
                <a:srgbClr val="FFFFFF"/>
              </a:solidFill>
              <a:latin typeface="Palatino Linotype Itali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935" r="3935"/>
          <a:stretch>
            <a:fillRect/>
          </a:stretch>
        </p:blipFill>
        <p:spPr>
          <a:xfrm>
            <a:off x="9096308" y="405166"/>
            <a:ext cx="794659" cy="8625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55207" y="405602"/>
            <a:ext cx="8581586" cy="66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OLD COLONY PLANNING COUNCIL’S SUGGESTED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GOALS &amp; OBJECTIVES FOR AVON’S</a:t>
            </a:r>
          </a:p>
          <a:p>
            <a:pPr algn="ctr">
              <a:lnSpc>
                <a:spcPts val="1798"/>
              </a:lnSpc>
              <a:spcBef>
                <a:spcPct val="0"/>
              </a:spcBef>
            </a:pPr>
            <a:r>
              <a:rPr lang="en-US" sz="1284">
                <a:solidFill>
                  <a:srgbClr val="000000"/>
                </a:solidFill>
                <a:latin typeface="Arial CE"/>
              </a:rPr>
              <a:t>OPEN SPACE &amp; RECREATION PLAN Rev. 10/26/2021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6000" y="1272305"/>
            <a:ext cx="8967359" cy="29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8"/>
              </a:lnSpc>
              <a:spcBef>
                <a:spcPct val="0"/>
              </a:spcBef>
            </a:pPr>
            <a:r>
              <a:rPr lang="en-US" sz="1470">
                <a:solidFill>
                  <a:srgbClr val="000000"/>
                </a:solidFill>
                <a:latin typeface="Palatino Linotype"/>
              </a:rPr>
              <a:t> CATEGORY           GOALS                    OBJECTIVE                   ACTION and RESPONSIBLE DEPT.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6000" y="1601006"/>
            <a:ext cx="1480954" cy="5202994"/>
            <a:chOff x="0" y="0"/>
            <a:chExt cx="1589561" cy="5584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9561" cy="5584563"/>
            </a:xfrm>
            <a:custGeom>
              <a:avLst/>
              <a:gdLst/>
              <a:ahLst/>
              <a:cxnLst/>
              <a:rect l="l" t="t" r="r" b="b"/>
              <a:pathLst>
                <a:path w="1589561" h="5584563">
                  <a:moveTo>
                    <a:pt x="0" y="0"/>
                  </a:moveTo>
                  <a:lnTo>
                    <a:pt x="1589561" y="0"/>
                  </a:lnTo>
                  <a:lnTo>
                    <a:pt x="1589561" y="5584563"/>
                  </a:lnTo>
                  <a:lnTo>
                    <a:pt x="0" y="5584563"/>
                  </a:lnTo>
                  <a:close/>
                </a:path>
              </a:pathLst>
            </a:custGeom>
            <a:solidFill>
              <a:srgbClr val="CF6A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236954" y="1601006"/>
            <a:ext cx="1598205" cy="5202994"/>
            <a:chOff x="0" y="0"/>
            <a:chExt cx="1849608" cy="6021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49608" cy="6021441"/>
            </a:xfrm>
            <a:custGeom>
              <a:avLst/>
              <a:gdLst/>
              <a:ahLst/>
              <a:cxnLst/>
              <a:rect l="l" t="t" r="r" b="b"/>
              <a:pathLst>
                <a:path w="1849608" h="6021441">
                  <a:moveTo>
                    <a:pt x="0" y="0"/>
                  </a:moveTo>
                  <a:lnTo>
                    <a:pt x="1849608" y="0"/>
                  </a:lnTo>
                  <a:lnTo>
                    <a:pt x="184960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75988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835159" y="1601006"/>
            <a:ext cx="1960985" cy="5202994"/>
            <a:chOff x="0" y="0"/>
            <a:chExt cx="2269454" cy="6021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69454" cy="6021441"/>
            </a:xfrm>
            <a:custGeom>
              <a:avLst/>
              <a:gdLst/>
              <a:ahLst/>
              <a:cxnLst/>
              <a:rect l="l" t="t" r="r" b="b"/>
              <a:pathLst>
                <a:path w="2269454" h="6021441">
                  <a:moveTo>
                    <a:pt x="0" y="0"/>
                  </a:moveTo>
                  <a:lnTo>
                    <a:pt x="2269454" y="0"/>
                  </a:lnTo>
                  <a:lnTo>
                    <a:pt x="2269454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86B9D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796144" y="1601006"/>
            <a:ext cx="3927215" cy="5202994"/>
            <a:chOff x="0" y="0"/>
            <a:chExt cx="4544978" cy="6021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44978" cy="6021441"/>
            </a:xfrm>
            <a:custGeom>
              <a:avLst/>
              <a:gdLst/>
              <a:ahLst/>
              <a:cxnLst/>
              <a:rect l="l" t="t" r="r" b="b"/>
              <a:pathLst>
                <a:path w="4544978" h="6021441">
                  <a:moveTo>
                    <a:pt x="0" y="0"/>
                  </a:moveTo>
                  <a:lnTo>
                    <a:pt x="4544978" y="0"/>
                  </a:lnTo>
                  <a:lnTo>
                    <a:pt x="4544978" y="6021441"/>
                  </a:lnTo>
                  <a:lnTo>
                    <a:pt x="0" y="6021441"/>
                  </a:lnTo>
                  <a:close/>
                </a:path>
              </a:pathLst>
            </a:custGeom>
            <a:solidFill>
              <a:srgbClr val="3A84B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56000" y="3694275"/>
            <a:ext cx="1480954" cy="6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Palatino Linotype"/>
              </a:rPr>
              <a:t>Community Goals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01593" y="3285979"/>
            <a:ext cx="1468926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0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Improve Connectivity between open spaces, parks, and other recreational resources.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17817" y="3285979"/>
            <a:ext cx="1795670" cy="158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  <a:spcBef>
                <a:spcPct val="0"/>
              </a:spcBef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Continue developing the local/regional trail network for transportation and nature-based recreation.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36933" y="1938509"/>
            <a:ext cx="3445637" cy="441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Develop and implement trail construction standards, including marking, bridges, signage, walkways, and surfaces, etc.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Open Space Committee, Conservation Commission.</a:t>
            </a: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  </a:t>
            </a: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Study and plan for bicycle use.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Planning Board, Open Space Committee</a:t>
            </a:r>
          </a:p>
          <a:p>
            <a:pPr algn="ctr">
              <a:lnSpc>
                <a:spcPts val="2031"/>
              </a:lnSpc>
            </a:pPr>
            <a:endParaRPr lang="en-US" sz="1450">
              <a:solidFill>
                <a:srgbClr val="FFFFFF"/>
              </a:solidFill>
              <a:latin typeface="Palatino Linotype"/>
            </a:endParaRPr>
          </a:p>
          <a:p>
            <a:pPr algn="ctr">
              <a:lnSpc>
                <a:spcPts val="2031"/>
              </a:lnSpc>
            </a:pPr>
            <a:r>
              <a:rPr lang="en-US" sz="1450">
                <a:solidFill>
                  <a:srgbClr val="000000"/>
                </a:solidFill>
                <a:latin typeface="Palatino Linotype"/>
              </a:rPr>
              <a:t>Provide neighborhood-oriented opportunities for recreation and gardening by creating informal playing fields, expanding community garden locations, maintaining improving existing playgrounds.  </a:t>
            </a:r>
            <a:r>
              <a:rPr lang="en-US" sz="1450">
                <a:solidFill>
                  <a:srgbClr val="FFFFFF"/>
                </a:solidFill>
                <a:latin typeface="Palatino Linotype"/>
              </a:rPr>
              <a:t>Engineering/DPW, Open Space Committee, Park and Recreation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5375</Words>
  <Application>Microsoft Office PowerPoint</Application>
  <PresentationFormat>Custom</PresentationFormat>
  <Paragraphs>518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Palatino Linotype Italics</vt:lpstr>
      <vt:lpstr>Arial</vt:lpstr>
      <vt:lpstr>Arimo</vt:lpstr>
      <vt:lpstr>Palatino Linotype</vt:lpstr>
      <vt:lpstr>Arial CE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COLONY PLANNING COUNCIL’S SUGGESTED GOALS &amp; OBJECTIVES FOR AVON’S OPEN SPACE &amp; RECREATION PLAN Rev. 10/26/2021 (A4 Document) (29.7 x 21 cm)</dc:title>
  <cp:lastModifiedBy>Laurie Muncy</cp:lastModifiedBy>
  <cp:revision>3</cp:revision>
  <dcterms:created xsi:type="dcterms:W3CDTF">2006-08-16T00:00:00Z</dcterms:created>
  <dcterms:modified xsi:type="dcterms:W3CDTF">2022-06-06T17:26:53Z</dcterms:modified>
  <dc:identifier>DAEt7KYHG4k</dc:identifier>
</cp:coreProperties>
</file>