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Anton" charset="1" panose="00000500000000000000"/>
      <p:regular r:id="rId17"/>
    </p:embeddedFont>
    <p:embeddedFont>
      <p:font typeface="Bebas Neue" charset="1" panose="00000500000000000000"/>
      <p:regular r:id="rId18"/>
    </p:embeddedFont>
    <p:embeddedFont>
      <p:font typeface="Montserrat Bold" charset="1" panose="00000800000000000000"/>
      <p:regular r:id="rId19"/>
    </p:embeddedFont>
    <p:embeddedFont>
      <p:font typeface="Arial CE 1" charset="1" panose="020B0704020102020204"/>
      <p:regular r:id="rId20"/>
    </p:embeddedFont>
    <p:embeddedFont>
      <p:font typeface="Arial CE 2" charset="1" panose="00000000000000000000"/>
      <p:regular r:id="rId21"/>
    </p:embeddedFont>
    <p:embeddedFont>
      <p:font typeface="Public Sans Bold" charset="1" panose="00000000000000000000"/>
      <p:regular r:id="rId22"/>
    </p:embeddedFont>
    <p:embeddedFont>
      <p:font typeface="Public Sans" charset="1" panose="00000000000000000000"/>
      <p:regular r:id="rId23"/>
    </p:embeddedFont>
    <p:embeddedFont>
      <p:font typeface="Montserrat Ultra-Bold" charset="1" panose="00000900000000000000"/>
      <p:regular r:id="rId24"/>
    </p:embeddedFont>
    <p:embeddedFont>
      <p:font typeface="Montserrat" charset="1" panose="00000500000000000000"/>
      <p:regular r:id="rId25"/>
    </p:embeddedFont>
    <p:embeddedFont>
      <p:font typeface="Arial CE 3" charset="1" panose="00000000000000000000"/>
      <p:regular r:id="rId29"/>
    </p:embeddedFont>
    <p:embeddedFont>
      <p:font typeface="Open Sans Extra Bold" charset="1" panose="020B0906030804020204"/>
      <p:regular r:id="rId30"/>
    </p:embeddedFont>
    <p:embeddedFont>
      <p:font typeface="Poppins Bold" charset="1" panose="000008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notesMasters/notesMaster1.xml" Type="http://schemas.openxmlformats.org/officeDocument/2006/relationships/notesMaster"/><Relationship Id="rId27" Target="theme/theme2.xml" Type="http://schemas.openxmlformats.org/officeDocument/2006/relationships/theme"/><Relationship Id="rId28" Target="notesSlides/notesSlide1.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Safe Streets and Roads for All (SS4A) Grant Program | US Department of Transportation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https://oldcolonyplanning.org/grantology/"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svg" Type="http://schemas.openxmlformats.org/officeDocument/2006/relationships/image"/><Relationship Id="rId11" Target="../media/image51.png" Type="http://schemas.openxmlformats.org/officeDocument/2006/relationships/image"/><Relationship Id="rId12" Target="../media/image52.svg" Type="http://schemas.openxmlformats.org/officeDocument/2006/relationships/image"/><Relationship Id="rId13" Target="mailto:pumano@ocpcrpa.org" TargetMode="External" Type="http://schemas.openxmlformats.org/officeDocument/2006/relationships/hyperlink"/><Relationship Id="rId14" Target="http://www.oldcolonyplanning.org" TargetMode="External" Type="http://schemas.openxmlformats.org/officeDocument/2006/relationships/hyperlink"/><Relationship Id="rId15" Target="../media/image4.png" Type="http://schemas.openxmlformats.org/officeDocument/2006/relationships/image"/><Relationship Id="rId16" Target="../media/image5.png" Type="http://schemas.openxmlformats.org/officeDocument/2006/relationships/image"/><Relationship Id="rId17" Target="../media/image6.png" Type="http://schemas.openxmlformats.org/officeDocument/2006/relationships/image"/><Relationship Id="rId18" Target="../media/image7.svg" Type="http://schemas.openxmlformats.org/officeDocument/2006/relationships/image"/><Relationship Id="rId19" Target="../media/image8.png" Type="http://schemas.openxmlformats.org/officeDocument/2006/relationships/image"/><Relationship Id="rId2" Target="../media/image13.png" Type="http://schemas.openxmlformats.org/officeDocument/2006/relationships/image"/><Relationship Id="rId20" Target="../media/image9.svg" Type="http://schemas.openxmlformats.org/officeDocument/2006/relationships/image"/><Relationship Id="rId21" Target="../media/image10.png" Type="http://schemas.openxmlformats.org/officeDocument/2006/relationships/image"/><Relationship Id="rId22" Target="../media/image11.svg" Type="http://schemas.openxmlformats.org/officeDocument/2006/relationships/image"/><Relationship Id="rId3" Target="../media/image14.svg" Type="http://schemas.openxmlformats.org/officeDocument/2006/relationships/image"/><Relationship Id="rId4" Target="../media/image44.jpe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4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11" Target="../media/image21.png" Type="http://schemas.openxmlformats.org/officeDocument/2006/relationships/image"/><Relationship Id="rId2" Target="../media/image12.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svg" Type="http://schemas.openxmlformats.org/officeDocument/2006/relationships/image"/><Relationship Id="rId12" Target="../media/image21.png" Type="http://schemas.openxmlformats.org/officeDocument/2006/relationships/image"/><Relationship Id="rId2" Target="../media/image22.jpeg" Type="http://schemas.openxmlformats.org/officeDocument/2006/relationships/image"/><Relationship Id="rId3" Target="../media/image23.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33.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2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2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2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transportation.gov/priorities/equity/equity-action-plan" TargetMode="External" Type="http://schemas.openxmlformats.org/officeDocument/2006/relationships/hyperlink"/><Relationship Id="rId11" Target="https://billaunchpad.com/nofo" TargetMode="External" Type="http://schemas.openxmlformats.org/officeDocument/2006/relationships/hyperlink"/><Relationship Id="rId2" Target="../media/image37.png" Type="http://schemas.openxmlformats.org/officeDocument/2006/relationships/image"/><Relationship Id="rId3" Target="../media/image38.svg" Type="http://schemas.openxmlformats.org/officeDocument/2006/relationships/image"/><Relationship Id="rId4" Target="https://www.transportation.gov/dot-navigator" TargetMode="External" Type="http://schemas.openxmlformats.org/officeDocument/2006/relationships/hyperlink"/><Relationship Id="rId5" Target="https://geodot-local-massdot.hub.arcgis.com/pages/grants" TargetMode="External" Type="http://schemas.openxmlformats.org/officeDocument/2006/relationships/hyperlink"/><Relationship Id="rId6" Target="https://www.transportation.gov/bipartisan-infrastructure-law/key-notices-funding-opportunity" TargetMode="External" Type="http://schemas.openxmlformats.org/officeDocument/2006/relationships/hyperlink"/><Relationship Id="rId7" Target="https://ampo.org/resources-publications/ampo-nofo-tracker/" TargetMode="External" Type="http://schemas.openxmlformats.org/officeDocument/2006/relationships/hyperlink"/><Relationship Id="rId8" Target="https://www.mass.gov/info-details/federal-funds-information-for-local-governments" TargetMode="External" Type="http://schemas.openxmlformats.org/officeDocument/2006/relationships/hyperlink"/><Relationship Id="rId9" Target="https://localinfrastructure.org/funding-opportunities/"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155670" y="0"/>
            <a:ext cx="6132330" cy="10287000"/>
            <a:chOff x="0" y="0"/>
            <a:chExt cx="8176440" cy="13716000"/>
          </a:xfrm>
        </p:grpSpPr>
        <p:pic>
          <p:nvPicPr>
            <p:cNvPr name="Picture 3" id="3"/>
            <p:cNvPicPr>
              <a:picLocks noChangeAspect="true"/>
            </p:cNvPicPr>
            <p:nvPr/>
          </p:nvPicPr>
          <p:blipFill>
            <a:blip r:embed="rId2">
              <a:alphaModFix amt="61000"/>
            </a:blip>
            <a:srcRect l="30141" t="0" r="30141" b="0"/>
            <a:stretch>
              <a:fillRect/>
            </a:stretch>
          </p:blipFill>
          <p:spPr>
            <a:xfrm flipH="false" flipV="false">
              <a:off x="0" y="0"/>
              <a:ext cx="8176440" cy="13716000"/>
            </a:xfrm>
            <a:prstGeom prst="rect">
              <a:avLst/>
            </a:prstGeom>
          </p:spPr>
        </p:pic>
      </p:grpSp>
      <p:sp>
        <p:nvSpPr>
          <p:cNvPr name="Freeform 4" id="4"/>
          <p:cNvSpPr/>
          <p:nvPr/>
        </p:nvSpPr>
        <p:spPr>
          <a:xfrm flipH="false" flipV="false" rot="-5400000">
            <a:off x="16799708" y="1055075"/>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5" id="5"/>
          <p:cNvSpPr/>
          <p:nvPr/>
        </p:nvSpPr>
        <p:spPr>
          <a:xfrm rot="-5400000">
            <a:off x="16007685" y="3237459"/>
            <a:ext cx="2456682" cy="0"/>
          </a:xfrm>
          <a:prstGeom prst="line">
            <a:avLst/>
          </a:prstGeom>
          <a:ln cap="rnd" w="28575">
            <a:solidFill>
              <a:srgbClr val="FFFFFF"/>
            </a:solidFill>
            <a:prstDash val="solid"/>
            <a:headEnd type="none" len="sm" w="sm"/>
            <a:tailEnd type="none" len="sm" w="sm"/>
          </a:ln>
        </p:spPr>
      </p:sp>
      <p:sp>
        <p:nvSpPr>
          <p:cNvPr name="AutoShape 6" id="6"/>
          <p:cNvSpPr/>
          <p:nvPr/>
        </p:nvSpPr>
        <p:spPr>
          <a:xfrm rot="0">
            <a:off x="-282420" y="9096375"/>
            <a:ext cx="18852841" cy="0"/>
          </a:xfrm>
          <a:prstGeom prst="line">
            <a:avLst/>
          </a:prstGeom>
          <a:ln cap="rnd" w="28575">
            <a:solidFill>
              <a:srgbClr val="C8531F"/>
            </a:solidFill>
            <a:prstDash val="solid"/>
            <a:headEnd type="none" len="sm" w="sm"/>
            <a:tailEnd type="none" len="sm" w="sm"/>
          </a:ln>
        </p:spPr>
      </p:sp>
      <p:grpSp>
        <p:nvGrpSpPr>
          <p:cNvPr name="Group 7" id="7"/>
          <p:cNvGrpSpPr/>
          <p:nvPr/>
        </p:nvGrpSpPr>
        <p:grpSpPr>
          <a:xfrm rot="0">
            <a:off x="-282420" y="0"/>
            <a:ext cx="17116231" cy="8706988"/>
            <a:chOff x="0" y="0"/>
            <a:chExt cx="22821641" cy="11609317"/>
          </a:xfrm>
        </p:grpSpPr>
        <p:sp>
          <p:nvSpPr>
            <p:cNvPr name="Freeform 8" id="8"/>
            <p:cNvSpPr/>
            <p:nvPr/>
          </p:nvSpPr>
          <p:spPr>
            <a:xfrm flipH="false" flipV="false" rot="0">
              <a:off x="0" y="0"/>
              <a:ext cx="6822996" cy="6822996"/>
            </a:xfrm>
            <a:custGeom>
              <a:avLst/>
              <a:gdLst/>
              <a:ahLst/>
              <a:cxnLst/>
              <a:rect r="r" b="b" t="t" l="l"/>
              <a:pathLst>
                <a:path h="6822996" w="6822996">
                  <a:moveTo>
                    <a:pt x="0" y="0"/>
                  </a:moveTo>
                  <a:lnTo>
                    <a:pt x="6822996" y="0"/>
                  </a:lnTo>
                  <a:lnTo>
                    <a:pt x="6822996" y="6822996"/>
                  </a:lnTo>
                  <a:lnTo>
                    <a:pt x="0" y="6822996"/>
                  </a:lnTo>
                  <a:lnTo>
                    <a:pt x="0" y="0"/>
                  </a:lnTo>
                  <a:close/>
                </a:path>
              </a:pathLst>
            </a:custGeom>
            <a:blipFill>
              <a:blip r:embed="rId5"/>
              <a:stretch>
                <a:fillRect l="0" t="0" r="0" b="0"/>
              </a:stretch>
            </a:blipFill>
          </p:spPr>
        </p:sp>
        <p:sp>
          <p:nvSpPr>
            <p:cNvPr name="TextBox 9" id="9"/>
            <p:cNvSpPr txBox="true"/>
            <p:nvPr/>
          </p:nvSpPr>
          <p:spPr>
            <a:xfrm rot="0">
              <a:off x="2676681" y="4987327"/>
              <a:ext cx="20144960" cy="5603966"/>
            </a:xfrm>
            <a:prstGeom prst="rect">
              <a:avLst/>
            </a:prstGeom>
          </p:spPr>
          <p:txBody>
            <a:bodyPr anchor="t" rtlCol="false" tIns="0" lIns="0" bIns="0" rIns="0">
              <a:spAutoFit/>
            </a:bodyPr>
            <a:lstStyle/>
            <a:p>
              <a:pPr algn="l">
                <a:lnSpc>
                  <a:spcPts val="15899"/>
                </a:lnSpc>
              </a:pPr>
              <a:r>
                <a:rPr lang="en-US" sz="16390">
                  <a:solidFill>
                    <a:srgbClr val="100729"/>
                  </a:solidFill>
                  <a:latin typeface="Anton"/>
                  <a:ea typeface="Anton"/>
                  <a:cs typeface="Anton"/>
                  <a:sym typeface="Anton"/>
                </a:rPr>
                <a:t>OCPC</a:t>
              </a:r>
            </a:p>
            <a:p>
              <a:pPr algn="l">
                <a:lnSpc>
                  <a:spcPts val="15899"/>
                </a:lnSpc>
              </a:pPr>
              <a:r>
                <a:rPr lang="en-US" sz="16390">
                  <a:solidFill>
                    <a:srgbClr val="100729"/>
                  </a:solidFill>
                  <a:latin typeface="Anton"/>
                  <a:ea typeface="Anton"/>
                  <a:cs typeface="Anton"/>
                  <a:sym typeface="Anton"/>
                </a:rPr>
                <a:t>GRANT  LOGY</a:t>
              </a:r>
            </a:p>
          </p:txBody>
        </p:sp>
        <p:sp>
          <p:nvSpPr>
            <p:cNvPr name="Freeform 10" id="10"/>
            <p:cNvSpPr/>
            <p:nvPr/>
          </p:nvSpPr>
          <p:spPr>
            <a:xfrm flipH="false" flipV="false" rot="0">
              <a:off x="5627525" y="2339687"/>
              <a:ext cx="8079804" cy="2143621"/>
            </a:xfrm>
            <a:custGeom>
              <a:avLst/>
              <a:gdLst/>
              <a:ahLst/>
              <a:cxnLst/>
              <a:rect r="r" b="b" t="t" l="l"/>
              <a:pathLst>
                <a:path h="2143621" w="8079804">
                  <a:moveTo>
                    <a:pt x="0" y="0"/>
                  </a:moveTo>
                  <a:lnTo>
                    <a:pt x="8079803" y="0"/>
                  </a:lnTo>
                  <a:lnTo>
                    <a:pt x="8079803" y="2143622"/>
                  </a:lnTo>
                  <a:lnTo>
                    <a:pt x="0" y="2143622"/>
                  </a:lnTo>
                  <a:lnTo>
                    <a:pt x="0" y="0"/>
                  </a:lnTo>
                  <a:close/>
                </a:path>
              </a:pathLst>
            </a:custGeom>
            <a:blipFill>
              <a:blip r:embed="rId6"/>
              <a:stretch>
                <a:fillRect l="0" t="0" r="0" b="0"/>
              </a:stretch>
            </a:blipFill>
          </p:spPr>
        </p:sp>
        <p:sp>
          <p:nvSpPr>
            <p:cNvPr name="Freeform 11" id="11"/>
            <p:cNvSpPr/>
            <p:nvPr/>
          </p:nvSpPr>
          <p:spPr>
            <a:xfrm flipH="false" flipV="false" rot="0">
              <a:off x="7975833" y="7208106"/>
              <a:ext cx="3383187" cy="3383187"/>
            </a:xfrm>
            <a:custGeom>
              <a:avLst/>
              <a:gdLst/>
              <a:ahLst/>
              <a:cxnLst/>
              <a:rect r="r" b="b" t="t" l="l"/>
              <a:pathLst>
                <a:path h="3383187" w="3383187">
                  <a:moveTo>
                    <a:pt x="0" y="0"/>
                  </a:moveTo>
                  <a:lnTo>
                    <a:pt x="3383187" y="0"/>
                  </a:lnTo>
                  <a:lnTo>
                    <a:pt x="3383187" y="3383187"/>
                  </a:lnTo>
                  <a:lnTo>
                    <a:pt x="0" y="338318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true" rot="0">
              <a:off x="8188935" y="4764524"/>
              <a:ext cx="6106509" cy="2625799"/>
            </a:xfrm>
            <a:custGeom>
              <a:avLst/>
              <a:gdLst/>
              <a:ahLst/>
              <a:cxnLst/>
              <a:rect r="r" b="b" t="t" l="l"/>
              <a:pathLst>
                <a:path h="2625799" w="6106509">
                  <a:moveTo>
                    <a:pt x="0" y="2625799"/>
                  </a:moveTo>
                  <a:lnTo>
                    <a:pt x="6106509" y="2625799"/>
                  </a:lnTo>
                  <a:lnTo>
                    <a:pt x="6106509" y="0"/>
                  </a:lnTo>
                  <a:lnTo>
                    <a:pt x="0" y="0"/>
                  </a:lnTo>
                  <a:lnTo>
                    <a:pt x="0" y="2625799"/>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4295444" y="5105567"/>
              <a:ext cx="1746951" cy="1405547"/>
            </a:xfrm>
            <a:custGeom>
              <a:avLst/>
              <a:gdLst/>
              <a:ahLst/>
              <a:cxnLst/>
              <a:rect r="r" b="b" t="t" l="l"/>
              <a:pathLst>
                <a:path h="1405547" w="1746951">
                  <a:moveTo>
                    <a:pt x="0" y="0"/>
                  </a:moveTo>
                  <a:lnTo>
                    <a:pt x="1746951" y="0"/>
                  </a:lnTo>
                  <a:lnTo>
                    <a:pt x="1746951" y="1405546"/>
                  </a:lnTo>
                  <a:lnTo>
                    <a:pt x="0" y="140554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2676681" y="10065213"/>
              <a:ext cx="13012818" cy="1544104"/>
            </a:xfrm>
            <a:prstGeom prst="rect">
              <a:avLst/>
            </a:prstGeom>
          </p:spPr>
          <p:txBody>
            <a:bodyPr anchor="t" rtlCol="false" tIns="0" lIns="0" bIns="0" rIns="0">
              <a:spAutoFit/>
            </a:bodyPr>
            <a:lstStyle/>
            <a:p>
              <a:pPr algn="ctr">
                <a:lnSpc>
                  <a:spcPts val="9810"/>
                </a:lnSpc>
              </a:pPr>
              <a:r>
                <a:rPr lang="en-US" sz="7007">
                  <a:solidFill>
                    <a:srgbClr val="75988D"/>
                  </a:solidFill>
                  <a:latin typeface="Bebas Neue"/>
                  <a:ea typeface="Bebas Neue"/>
                  <a:cs typeface="Bebas Neue"/>
                  <a:sym typeface="Bebas Neue"/>
                </a:rPr>
                <a:t>Navigating the World of Funding</a:t>
              </a:r>
            </a:p>
          </p:txBody>
        </p:sp>
      </p:grpSp>
      <p:sp>
        <p:nvSpPr>
          <p:cNvPr name="TextBox 15" id="15"/>
          <p:cNvSpPr txBox="true"/>
          <p:nvPr/>
        </p:nvSpPr>
        <p:spPr>
          <a:xfrm rot="0">
            <a:off x="1946200" y="9298221"/>
            <a:ext cx="9302191" cy="629921"/>
          </a:xfrm>
          <a:prstGeom prst="rect">
            <a:avLst/>
          </a:prstGeom>
        </p:spPr>
        <p:txBody>
          <a:bodyPr anchor="t" rtlCol="false" tIns="0" lIns="0" bIns="0" rIns="0">
            <a:spAutoFit/>
          </a:bodyPr>
          <a:lstStyle/>
          <a:p>
            <a:pPr algn="ctr">
              <a:lnSpc>
                <a:spcPts val="5179"/>
              </a:lnSpc>
              <a:spcBef>
                <a:spcPct val="0"/>
              </a:spcBef>
            </a:pPr>
            <a:r>
              <a:rPr lang="en-US" sz="3699">
                <a:solidFill>
                  <a:srgbClr val="000000"/>
                </a:solidFill>
                <a:latin typeface="Montserrat Bold"/>
                <a:ea typeface="Montserrat Bold"/>
                <a:cs typeface="Montserrat Bold"/>
                <a:sym typeface="Montserrat Bold"/>
              </a:rPr>
              <a:t>SESSION 3: AUGUST 3,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8543441"/>
          </a:xfrm>
          <a:custGeom>
            <a:avLst/>
            <a:gdLst/>
            <a:ahLst/>
            <a:cxnLst/>
            <a:rect r="r" b="b" t="t" l="l"/>
            <a:pathLst>
              <a:path h="8543441" w="18288000">
                <a:moveTo>
                  <a:pt x="0" y="0"/>
                </a:moveTo>
                <a:lnTo>
                  <a:pt x="18288000" y="0"/>
                </a:lnTo>
                <a:lnTo>
                  <a:pt x="18288000" y="8543441"/>
                </a:lnTo>
                <a:lnTo>
                  <a:pt x="0" y="8543441"/>
                </a:lnTo>
                <a:lnTo>
                  <a:pt x="0" y="0"/>
                </a:lnTo>
                <a:close/>
              </a:path>
            </a:pathLst>
          </a:custGeom>
          <a:blipFill>
            <a:blip r:embed="rId2"/>
            <a:stretch>
              <a:fillRect l="0" t="0" r="0" b="0"/>
            </a:stretch>
          </a:blipFill>
        </p:spPr>
      </p:sp>
      <p:grpSp>
        <p:nvGrpSpPr>
          <p:cNvPr name="Group 3" id="3"/>
          <p:cNvGrpSpPr/>
          <p:nvPr/>
        </p:nvGrpSpPr>
        <p:grpSpPr>
          <a:xfrm rot="0">
            <a:off x="14583256" y="7726735"/>
            <a:ext cx="2148725" cy="2148725"/>
            <a:chOff x="0" y="0"/>
            <a:chExt cx="2864967" cy="2864967"/>
          </a:xfrm>
        </p:grpSpPr>
        <p:sp>
          <p:nvSpPr>
            <p:cNvPr name="Freeform 4" id="4"/>
            <p:cNvSpPr/>
            <p:nvPr/>
          </p:nvSpPr>
          <p:spPr>
            <a:xfrm flipH="false" flipV="false" rot="0">
              <a:off x="0" y="0"/>
              <a:ext cx="2864967" cy="2864967"/>
            </a:xfrm>
            <a:custGeom>
              <a:avLst/>
              <a:gdLst/>
              <a:ahLst/>
              <a:cxnLst/>
              <a:rect r="r" b="b" t="t" l="l"/>
              <a:pathLst>
                <a:path h="2864967" w="2864967">
                  <a:moveTo>
                    <a:pt x="0" y="0"/>
                  </a:moveTo>
                  <a:lnTo>
                    <a:pt x="2864967" y="0"/>
                  </a:lnTo>
                  <a:lnTo>
                    <a:pt x="2864967" y="2864967"/>
                  </a:lnTo>
                  <a:lnTo>
                    <a:pt x="0" y="28649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5" id="5"/>
          <p:cNvSpPr/>
          <p:nvPr/>
        </p:nvSpPr>
        <p:spPr>
          <a:xfrm flipH="false" flipV="false" rot="0">
            <a:off x="16731981" y="8574737"/>
            <a:ext cx="1556019" cy="1712263"/>
          </a:xfrm>
          <a:custGeom>
            <a:avLst/>
            <a:gdLst/>
            <a:ahLst/>
            <a:cxnLst/>
            <a:rect r="r" b="b" t="t" l="l"/>
            <a:pathLst>
              <a:path h="1712263" w="1556019">
                <a:moveTo>
                  <a:pt x="0" y="0"/>
                </a:moveTo>
                <a:lnTo>
                  <a:pt x="1556019" y="0"/>
                </a:lnTo>
                <a:lnTo>
                  <a:pt x="1556019" y="1712263"/>
                </a:lnTo>
                <a:lnTo>
                  <a:pt x="0" y="17122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965791" y="8886823"/>
            <a:ext cx="12766191" cy="828680"/>
          </a:xfrm>
          <a:prstGeom prst="rect">
            <a:avLst/>
          </a:prstGeom>
        </p:spPr>
        <p:txBody>
          <a:bodyPr anchor="t" rtlCol="false" tIns="0" lIns="0" bIns="0" rIns="0">
            <a:spAutoFit/>
          </a:bodyPr>
          <a:lstStyle/>
          <a:p>
            <a:pPr algn="l" marL="0" indent="0" lvl="0">
              <a:lnSpc>
                <a:spcPts val="6000"/>
              </a:lnSpc>
              <a:spcBef>
                <a:spcPct val="0"/>
              </a:spcBef>
            </a:pPr>
            <a:r>
              <a:rPr lang="en-US" sz="6000">
                <a:solidFill>
                  <a:srgbClr val="38635A"/>
                </a:solidFill>
                <a:latin typeface="Arial CE 1"/>
                <a:ea typeface="Arial CE 1"/>
                <a:cs typeface="Arial CE 1"/>
                <a:sym typeface="Arial CE 1"/>
              </a:rPr>
              <a:t>Visit the Grantology Website:</a:t>
            </a:r>
          </a:p>
        </p:txBody>
      </p:sp>
      <p:sp>
        <p:nvSpPr>
          <p:cNvPr name="TextBox 7" id="7"/>
          <p:cNvSpPr txBox="true"/>
          <p:nvPr/>
        </p:nvSpPr>
        <p:spPr>
          <a:xfrm rot="0">
            <a:off x="7255429" y="9648827"/>
            <a:ext cx="7327827" cy="507269"/>
          </a:xfrm>
          <a:prstGeom prst="rect">
            <a:avLst/>
          </a:prstGeom>
        </p:spPr>
        <p:txBody>
          <a:bodyPr anchor="t" rtlCol="false" tIns="0" lIns="0" bIns="0" rIns="0">
            <a:spAutoFit/>
          </a:bodyPr>
          <a:lstStyle/>
          <a:p>
            <a:pPr algn="just">
              <a:lnSpc>
                <a:spcPts val="4065"/>
              </a:lnSpc>
            </a:pPr>
            <a:r>
              <a:rPr lang="en-US" sz="2903" u="sng">
                <a:solidFill>
                  <a:srgbClr val="C8531F"/>
                </a:solidFill>
                <a:latin typeface="Arial CE 1"/>
                <a:ea typeface="Arial CE 1"/>
                <a:cs typeface="Arial CE 1"/>
                <a:sym typeface="Arial CE 1"/>
                <a:hlinkClick r:id="rId7" tooltip="https://oldcolonyplanning.org/grantology/"/>
              </a:rPr>
              <a:t>https://oldcolonyplanning.org/grantology/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82420" y="9286875"/>
            <a:ext cx="18852841" cy="0"/>
          </a:xfrm>
          <a:prstGeom prst="line">
            <a:avLst/>
          </a:prstGeom>
          <a:ln cap="rnd" w="28575">
            <a:solidFill>
              <a:srgbClr val="C8531F"/>
            </a:solidFill>
            <a:prstDash val="solid"/>
            <a:headEnd type="none" len="sm" w="sm"/>
            <a:tailEnd type="none" len="sm" w="sm"/>
          </a:ln>
        </p:spPr>
      </p:sp>
      <p:sp>
        <p:nvSpPr>
          <p:cNvPr name="Freeform 3" id="3"/>
          <p:cNvSpPr/>
          <p:nvPr/>
        </p:nvSpPr>
        <p:spPr>
          <a:xfrm flipH="false" flipV="false" rot="-5400000">
            <a:off x="16905215" y="1385687"/>
            <a:ext cx="844062" cy="211015"/>
          </a:xfrm>
          <a:custGeom>
            <a:avLst/>
            <a:gdLst/>
            <a:ahLst/>
            <a:cxnLst/>
            <a:rect r="r" b="b" t="t" l="l"/>
            <a:pathLst>
              <a:path h="211015" w="844062">
                <a:moveTo>
                  <a:pt x="0" y="0"/>
                </a:moveTo>
                <a:lnTo>
                  <a:pt x="844062" y="0"/>
                </a:lnTo>
                <a:lnTo>
                  <a:pt x="844062"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5376337">
            <a:off x="16289363" y="3377588"/>
            <a:ext cx="2075766" cy="0"/>
          </a:xfrm>
          <a:prstGeom prst="line">
            <a:avLst/>
          </a:prstGeom>
          <a:ln cap="rnd" w="28575">
            <a:solidFill>
              <a:srgbClr val="C8531F">
                <a:alpha val="74902"/>
              </a:srgbClr>
            </a:solidFill>
            <a:prstDash val="solid"/>
            <a:headEnd type="none" len="sm" w="sm"/>
            <a:tailEnd type="none" len="sm" w="sm"/>
          </a:ln>
        </p:spPr>
      </p:sp>
      <p:sp>
        <p:nvSpPr>
          <p:cNvPr name="AutoShape 5" id="5"/>
          <p:cNvSpPr/>
          <p:nvPr/>
        </p:nvSpPr>
        <p:spPr>
          <a:xfrm rot="0">
            <a:off x="7301856" y="-163413"/>
            <a:ext cx="2145217" cy="6805228"/>
          </a:xfrm>
          <a:prstGeom prst="rect">
            <a:avLst/>
          </a:prstGeom>
          <a:solidFill>
            <a:srgbClr val="100729"/>
          </a:solidFill>
        </p:spPr>
      </p:sp>
      <p:grpSp>
        <p:nvGrpSpPr>
          <p:cNvPr name="Group 6" id="6"/>
          <p:cNvGrpSpPr/>
          <p:nvPr/>
        </p:nvGrpSpPr>
        <p:grpSpPr>
          <a:xfrm rot="0">
            <a:off x="-282420" y="4294119"/>
            <a:ext cx="9039426" cy="5992881"/>
            <a:chOff x="0" y="0"/>
            <a:chExt cx="12052568" cy="7990508"/>
          </a:xfrm>
        </p:grpSpPr>
        <p:pic>
          <p:nvPicPr>
            <p:cNvPr name="Picture 7" id="7"/>
            <p:cNvPicPr>
              <a:picLocks noChangeAspect="true"/>
            </p:cNvPicPr>
            <p:nvPr/>
          </p:nvPicPr>
          <p:blipFill>
            <a:blip r:embed="rId4"/>
            <a:srcRect l="0" t="9046" r="0" b="9046"/>
            <a:stretch>
              <a:fillRect/>
            </a:stretch>
          </p:blipFill>
          <p:spPr>
            <a:xfrm flipH="false" flipV="false">
              <a:off x="0" y="0"/>
              <a:ext cx="12052568" cy="7990508"/>
            </a:xfrm>
            <a:prstGeom prst="rect">
              <a:avLst/>
            </a:prstGeom>
          </p:spPr>
        </p:pic>
      </p:grpSp>
      <p:sp>
        <p:nvSpPr>
          <p:cNvPr name="Freeform 8" id="8"/>
          <p:cNvSpPr/>
          <p:nvPr/>
        </p:nvSpPr>
        <p:spPr>
          <a:xfrm flipH="false" flipV="false" rot="0">
            <a:off x="10827074" y="4340183"/>
            <a:ext cx="478506" cy="336749"/>
          </a:xfrm>
          <a:custGeom>
            <a:avLst/>
            <a:gdLst/>
            <a:ahLst/>
            <a:cxnLst/>
            <a:rect r="r" b="b" t="t" l="l"/>
            <a:pathLst>
              <a:path h="336749" w="478506">
                <a:moveTo>
                  <a:pt x="0" y="0"/>
                </a:moveTo>
                <a:lnTo>
                  <a:pt x="478506" y="0"/>
                </a:lnTo>
                <a:lnTo>
                  <a:pt x="478506" y="336749"/>
                </a:lnTo>
                <a:lnTo>
                  <a:pt x="0" y="3367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0827074" y="6776297"/>
            <a:ext cx="549347" cy="549349"/>
          </a:xfrm>
          <a:custGeom>
            <a:avLst/>
            <a:gdLst/>
            <a:ahLst/>
            <a:cxnLst/>
            <a:rect r="r" b="b" t="t" l="l"/>
            <a:pathLst>
              <a:path h="549349" w="549347">
                <a:moveTo>
                  <a:pt x="0" y="0"/>
                </a:moveTo>
                <a:lnTo>
                  <a:pt x="549347" y="0"/>
                </a:lnTo>
                <a:lnTo>
                  <a:pt x="549347" y="549348"/>
                </a:lnTo>
                <a:lnTo>
                  <a:pt x="0" y="5493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10827074" y="5977877"/>
            <a:ext cx="460420" cy="460420"/>
          </a:xfrm>
          <a:custGeom>
            <a:avLst/>
            <a:gdLst/>
            <a:ahLst/>
            <a:cxnLst/>
            <a:rect r="r" b="b" t="t" l="l"/>
            <a:pathLst>
              <a:path h="460420" w="460420">
                <a:moveTo>
                  <a:pt x="0" y="0"/>
                </a:moveTo>
                <a:lnTo>
                  <a:pt x="460420" y="0"/>
                </a:lnTo>
                <a:lnTo>
                  <a:pt x="460420" y="460420"/>
                </a:lnTo>
                <a:lnTo>
                  <a:pt x="0" y="460420"/>
                </a:lnTo>
                <a:lnTo>
                  <a:pt x="0" y="0"/>
                </a:lnTo>
                <a:close/>
              </a:path>
            </a:pathLst>
          </a:custGeom>
          <a:blipFill>
            <a:blip r:embed="rId9">
              <a:extLst>
                <a:ext uri="{96DAC541-7B7A-43D3-8B79-37D633B846F1}">
                  <asvg:svgBlip xmlns:asvg="http://schemas.microsoft.com/office/drawing/2016/SVG/main" r:embed="rId10"/>
                </a:ext>
              </a:extLst>
            </a:blip>
            <a:stretch>
              <a:fillRect l="0" t="-800" r="0" b="-800"/>
            </a:stretch>
          </a:blipFill>
        </p:spPr>
      </p:sp>
      <p:sp>
        <p:nvSpPr>
          <p:cNvPr name="Freeform 11" id="11"/>
          <p:cNvSpPr/>
          <p:nvPr/>
        </p:nvSpPr>
        <p:spPr>
          <a:xfrm flipH="false" flipV="false" rot="0">
            <a:off x="10827074" y="5014932"/>
            <a:ext cx="437462" cy="624946"/>
          </a:xfrm>
          <a:custGeom>
            <a:avLst/>
            <a:gdLst/>
            <a:ahLst/>
            <a:cxnLst/>
            <a:rect r="r" b="b" t="t" l="l"/>
            <a:pathLst>
              <a:path h="624946" w="437462">
                <a:moveTo>
                  <a:pt x="0" y="0"/>
                </a:moveTo>
                <a:lnTo>
                  <a:pt x="437462" y="0"/>
                </a:lnTo>
                <a:lnTo>
                  <a:pt x="437462" y="624946"/>
                </a:lnTo>
                <a:lnTo>
                  <a:pt x="0" y="62494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9618523" y="1489302"/>
            <a:ext cx="7993372" cy="1285452"/>
          </a:xfrm>
          <a:prstGeom prst="rect">
            <a:avLst/>
          </a:prstGeom>
        </p:spPr>
        <p:txBody>
          <a:bodyPr anchor="t" rtlCol="false" tIns="0" lIns="0" bIns="0" rIns="0">
            <a:spAutoFit/>
          </a:bodyPr>
          <a:lstStyle/>
          <a:p>
            <a:pPr algn="l">
              <a:lnSpc>
                <a:spcPts val="9358"/>
              </a:lnSpc>
              <a:spcBef>
                <a:spcPct val="0"/>
              </a:spcBef>
            </a:pPr>
            <a:r>
              <a:rPr lang="en-US" sz="9358">
                <a:solidFill>
                  <a:srgbClr val="38635A"/>
                </a:solidFill>
                <a:latin typeface="Arial CE 1"/>
                <a:ea typeface="Arial CE 1"/>
                <a:cs typeface="Arial CE 1"/>
                <a:sym typeface="Arial CE 1"/>
              </a:rPr>
              <a:t>Get in Touch</a:t>
            </a:r>
          </a:p>
        </p:txBody>
      </p:sp>
      <p:sp>
        <p:nvSpPr>
          <p:cNvPr name="TextBox 13" id="13"/>
          <p:cNvSpPr txBox="true"/>
          <p:nvPr/>
        </p:nvSpPr>
        <p:spPr>
          <a:xfrm rot="0">
            <a:off x="10827074" y="3445830"/>
            <a:ext cx="6306008" cy="422275"/>
          </a:xfrm>
          <a:prstGeom prst="rect">
            <a:avLst/>
          </a:prstGeom>
        </p:spPr>
        <p:txBody>
          <a:bodyPr anchor="t" rtlCol="false" tIns="0" lIns="0" bIns="0" rIns="0">
            <a:spAutoFit/>
          </a:bodyPr>
          <a:lstStyle/>
          <a:p>
            <a:pPr algn="l">
              <a:lnSpc>
                <a:spcPts val="3499"/>
              </a:lnSpc>
            </a:pPr>
            <a:r>
              <a:rPr lang="en-US" sz="2499">
                <a:solidFill>
                  <a:srgbClr val="000000"/>
                </a:solidFill>
                <a:latin typeface="Arial CE 2"/>
                <a:ea typeface="Arial CE 2"/>
                <a:cs typeface="Arial CE 2"/>
                <a:sym typeface="Arial CE 2"/>
              </a:rPr>
              <a:t>Contact us to get more info</a:t>
            </a:r>
          </a:p>
        </p:txBody>
      </p:sp>
      <p:sp>
        <p:nvSpPr>
          <p:cNvPr name="TextBox 14" id="14"/>
          <p:cNvSpPr txBox="true"/>
          <p:nvPr/>
        </p:nvSpPr>
        <p:spPr>
          <a:xfrm rot="0">
            <a:off x="11812334" y="4273608"/>
            <a:ext cx="5799562" cy="422275"/>
          </a:xfrm>
          <a:prstGeom prst="rect">
            <a:avLst/>
          </a:prstGeom>
        </p:spPr>
        <p:txBody>
          <a:bodyPr anchor="t" rtlCol="false" tIns="0" lIns="0" bIns="0" rIns="0">
            <a:spAutoFit/>
          </a:bodyPr>
          <a:lstStyle/>
          <a:p>
            <a:pPr algn="l" marL="0" indent="0" lvl="0">
              <a:lnSpc>
                <a:spcPts val="3499"/>
              </a:lnSpc>
              <a:spcBef>
                <a:spcPct val="0"/>
              </a:spcBef>
            </a:pPr>
            <a:r>
              <a:rPr lang="en-US" sz="2499" u="sng">
                <a:solidFill>
                  <a:srgbClr val="000000"/>
                </a:solidFill>
                <a:latin typeface="Arial CE 2"/>
                <a:ea typeface="Arial CE 2"/>
                <a:cs typeface="Arial CE 2"/>
                <a:sym typeface="Arial CE 2"/>
                <a:hlinkClick r:id="rId13" tooltip="mailto:pumano@ocpcrpa.org"/>
              </a:rPr>
              <a:t>pumano@ocpcrpa.org</a:t>
            </a:r>
          </a:p>
        </p:txBody>
      </p:sp>
      <p:sp>
        <p:nvSpPr>
          <p:cNvPr name="TextBox 15" id="15"/>
          <p:cNvSpPr txBox="true"/>
          <p:nvPr/>
        </p:nvSpPr>
        <p:spPr>
          <a:xfrm rot="0">
            <a:off x="11803291" y="5973137"/>
            <a:ext cx="4991047" cy="422275"/>
          </a:xfrm>
          <a:prstGeom prst="rect">
            <a:avLst/>
          </a:prstGeom>
        </p:spPr>
        <p:txBody>
          <a:bodyPr anchor="t" rtlCol="false" tIns="0" lIns="0" bIns="0" rIns="0">
            <a:spAutoFit/>
          </a:bodyPr>
          <a:lstStyle/>
          <a:p>
            <a:pPr algn="l" marL="0" indent="0" lvl="0">
              <a:lnSpc>
                <a:spcPts val="3499"/>
              </a:lnSpc>
              <a:spcBef>
                <a:spcPct val="0"/>
              </a:spcBef>
            </a:pPr>
            <a:r>
              <a:rPr lang="en-US" sz="2499">
                <a:solidFill>
                  <a:srgbClr val="000000"/>
                </a:solidFill>
                <a:latin typeface="Arial CE 2"/>
                <a:ea typeface="Arial CE 2"/>
                <a:cs typeface="Arial CE 2"/>
                <a:sym typeface="Arial CE 2"/>
              </a:rPr>
              <a:t>774-539-2251</a:t>
            </a:r>
          </a:p>
        </p:txBody>
      </p:sp>
      <p:sp>
        <p:nvSpPr>
          <p:cNvPr name="TextBox 16" id="16"/>
          <p:cNvSpPr txBox="true"/>
          <p:nvPr/>
        </p:nvSpPr>
        <p:spPr>
          <a:xfrm rot="0">
            <a:off x="11812334" y="5092455"/>
            <a:ext cx="6307250" cy="422275"/>
          </a:xfrm>
          <a:prstGeom prst="rect">
            <a:avLst/>
          </a:prstGeom>
        </p:spPr>
        <p:txBody>
          <a:bodyPr anchor="t" rtlCol="false" tIns="0" lIns="0" bIns="0" rIns="0">
            <a:spAutoFit/>
          </a:bodyPr>
          <a:lstStyle/>
          <a:p>
            <a:pPr algn="l" marL="0" indent="0" lvl="0">
              <a:lnSpc>
                <a:spcPts val="3499"/>
              </a:lnSpc>
              <a:spcBef>
                <a:spcPct val="0"/>
              </a:spcBef>
            </a:pPr>
            <a:r>
              <a:rPr lang="en-US" sz="2499">
                <a:solidFill>
                  <a:srgbClr val="000000"/>
                </a:solidFill>
                <a:latin typeface="Arial CE 2"/>
                <a:ea typeface="Arial CE 2"/>
                <a:cs typeface="Arial CE 2"/>
                <a:sym typeface="Arial CE 2"/>
              </a:rPr>
              <a:t>70 School Street, Brockton, MA 02301</a:t>
            </a:r>
          </a:p>
        </p:txBody>
      </p:sp>
      <p:sp>
        <p:nvSpPr>
          <p:cNvPr name="TextBox 17" id="17"/>
          <p:cNvSpPr txBox="true"/>
          <p:nvPr/>
        </p:nvSpPr>
        <p:spPr>
          <a:xfrm rot="0">
            <a:off x="11772402" y="6816021"/>
            <a:ext cx="5729948" cy="422275"/>
          </a:xfrm>
          <a:prstGeom prst="rect">
            <a:avLst/>
          </a:prstGeom>
        </p:spPr>
        <p:txBody>
          <a:bodyPr anchor="t" rtlCol="false" tIns="0" lIns="0" bIns="0" rIns="0">
            <a:spAutoFit/>
          </a:bodyPr>
          <a:lstStyle/>
          <a:p>
            <a:pPr algn="l" marL="0" indent="0" lvl="0">
              <a:lnSpc>
                <a:spcPts val="3499"/>
              </a:lnSpc>
              <a:spcBef>
                <a:spcPct val="0"/>
              </a:spcBef>
            </a:pPr>
            <a:r>
              <a:rPr lang="en-US" sz="2499" u="sng">
                <a:solidFill>
                  <a:srgbClr val="000000"/>
                </a:solidFill>
                <a:latin typeface="Arial CE 2"/>
                <a:ea typeface="Arial CE 2"/>
                <a:cs typeface="Arial CE 2"/>
                <a:sym typeface="Arial CE 2"/>
                <a:hlinkClick r:id="rId14" tooltip="http://www.oldcolonyplanning.org"/>
              </a:rPr>
              <a:t>oldcolonyplanning.org</a:t>
            </a:r>
          </a:p>
        </p:txBody>
      </p:sp>
      <p:grpSp>
        <p:nvGrpSpPr>
          <p:cNvPr name="Group 18" id="18"/>
          <p:cNvGrpSpPr/>
          <p:nvPr/>
        </p:nvGrpSpPr>
        <p:grpSpPr>
          <a:xfrm rot="0">
            <a:off x="147128" y="-315541"/>
            <a:ext cx="8762634" cy="4457532"/>
            <a:chOff x="0" y="0"/>
            <a:chExt cx="11683512" cy="5943376"/>
          </a:xfrm>
        </p:grpSpPr>
        <p:sp>
          <p:nvSpPr>
            <p:cNvPr name="Freeform 19" id="19"/>
            <p:cNvSpPr/>
            <p:nvPr/>
          </p:nvSpPr>
          <p:spPr>
            <a:xfrm flipH="false" flipV="false" rot="0">
              <a:off x="0" y="0"/>
              <a:ext cx="3493025" cy="3493025"/>
            </a:xfrm>
            <a:custGeom>
              <a:avLst/>
              <a:gdLst/>
              <a:ahLst/>
              <a:cxnLst/>
              <a:rect r="r" b="b" t="t" l="l"/>
              <a:pathLst>
                <a:path h="3493025" w="3493025">
                  <a:moveTo>
                    <a:pt x="0" y="0"/>
                  </a:moveTo>
                  <a:lnTo>
                    <a:pt x="3493025" y="0"/>
                  </a:lnTo>
                  <a:lnTo>
                    <a:pt x="3493025" y="3493025"/>
                  </a:lnTo>
                  <a:lnTo>
                    <a:pt x="0" y="3493025"/>
                  </a:lnTo>
                  <a:lnTo>
                    <a:pt x="0" y="0"/>
                  </a:lnTo>
                  <a:close/>
                </a:path>
              </a:pathLst>
            </a:custGeom>
            <a:blipFill>
              <a:blip r:embed="rId15"/>
              <a:stretch>
                <a:fillRect l="0" t="0" r="0" b="0"/>
              </a:stretch>
            </a:blipFill>
          </p:spPr>
        </p:sp>
        <p:sp>
          <p:nvSpPr>
            <p:cNvPr name="TextBox 20" id="20"/>
            <p:cNvSpPr txBox="true"/>
            <p:nvPr/>
          </p:nvSpPr>
          <p:spPr>
            <a:xfrm rot="0">
              <a:off x="1370324" y="2548931"/>
              <a:ext cx="10313188" cy="2873269"/>
            </a:xfrm>
            <a:prstGeom prst="rect">
              <a:avLst/>
            </a:prstGeom>
          </p:spPr>
          <p:txBody>
            <a:bodyPr anchor="t" rtlCol="false" tIns="0" lIns="0" bIns="0" rIns="0">
              <a:spAutoFit/>
            </a:bodyPr>
            <a:lstStyle/>
            <a:p>
              <a:pPr algn="l">
                <a:lnSpc>
                  <a:spcPts val="8139"/>
                </a:lnSpc>
              </a:pPr>
              <a:r>
                <a:rPr lang="en-US" sz="8391">
                  <a:solidFill>
                    <a:srgbClr val="100729"/>
                  </a:solidFill>
                  <a:latin typeface="Anton"/>
                  <a:ea typeface="Anton"/>
                  <a:cs typeface="Anton"/>
                  <a:sym typeface="Anton"/>
                </a:rPr>
                <a:t>OCPC</a:t>
              </a:r>
            </a:p>
            <a:p>
              <a:pPr algn="l">
                <a:lnSpc>
                  <a:spcPts val="8139"/>
                </a:lnSpc>
              </a:pPr>
              <a:r>
                <a:rPr lang="en-US" sz="8391">
                  <a:solidFill>
                    <a:srgbClr val="100729"/>
                  </a:solidFill>
                  <a:latin typeface="Anton"/>
                  <a:ea typeface="Anton"/>
                  <a:cs typeface="Anton"/>
                  <a:sym typeface="Anton"/>
                </a:rPr>
                <a:t>GRANT  LOGY</a:t>
              </a:r>
            </a:p>
          </p:txBody>
        </p:sp>
        <p:sp>
          <p:nvSpPr>
            <p:cNvPr name="Freeform 21" id="21"/>
            <p:cNvSpPr/>
            <p:nvPr/>
          </p:nvSpPr>
          <p:spPr>
            <a:xfrm flipH="false" flipV="false" rot="0">
              <a:off x="2881004" y="1197800"/>
              <a:ext cx="4136446" cy="1097424"/>
            </a:xfrm>
            <a:custGeom>
              <a:avLst/>
              <a:gdLst/>
              <a:ahLst/>
              <a:cxnLst/>
              <a:rect r="r" b="b" t="t" l="l"/>
              <a:pathLst>
                <a:path h="1097424" w="4136446">
                  <a:moveTo>
                    <a:pt x="0" y="0"/>
                  </a:moveTo>
                  <a:lnTo>
                    <a:pt x="4136446" y="0"/>
                  </a:lnTo>
                  <a:lnTo>
                    <a:pt x="4136446" y="1097425"/>
                  </a:lnTo>
                  <a:lnTo>
                    <a:pt x="0" y="1097425"/>
                  </a:lnTo>
                  <a:lnTo>
                    <a:pt x="0" y="0"/>
                  </a:lnTo>
                  <a:close/>
                </a:path>
              </a:pathLst>
            </a:custGeom>
            <a:blipFill>
              <a:blip r:embed="rId16"/>
              <a:stretch>
                <a:fillRect l="0" t="0" r="0" b="0"/>
              </a:stretch>
            </a:blipFill>
          </p:spPr>
        </p:sp>
        <p:sp>
          <p:nvSpPr>
            <p:cNvPr name="Freeform 22" id="22"/>
            <p:cNvSpPr/>
            <p:nvPr/>
          </p:nvSpPr>
          <p:spPr>
            <a:xfrm flipH="false" flipV="false" rot="0">
              <a:off x="4083218" y="3690181"/>
              <a:ext cx="1732018" cy="1732018"/>
            </a:xfrm>
            <a:custGeom>
              <a:avLst/>
              <a:gdLst/>
              <a:ahLst/>
              <a:cxnLst/>
              <a:rect r="r" b="b" t="t" l="l"/>
              <a:pathLst>
                <a:path h="1732018" w="1732018">
                  <a:moveTo>
                    <a:pt x="0" y="0"/>
                  </a:moveTo>
                  <a:lnTo>
                    <a:pt x="1732019" y="0"/>
                  </a:lnTo>
                  <a:lnTo>
                    <a:pt x="1732019" y="1732019"/>
                  </a:lnTo>
                  <a:lnTo>
                    <a:pt x="0" y="173201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3" id="23"/>
            <p:cNvSpPr/>
            <p:nvPr/>
          </p:nvSpPr>
          <p:spPr>
            <a:xfrm flipH="false" flipV="true" rot="0">
              <a:off x="4192315" y="2439193"/>
              <a:ext cx="3126220" cy="1344275"/>
            </a:xfrm>
            <a:custGeom>
              <a:avLst/>
              <a:gdLst/>
              <a:ahLst/>
              <a:cxnLst/>
              <a:rect r="r" b="b" t="t" l="l"/>
              <a:pathLst>
                <a:path h="1344275" w="3126220">
                  <a:moveTo>
                    <a:pt x="0" y="1344274"/>
                  </a:moveTo>
                  <a:lnTo>
                    <a:pt x="3126221" y="1344274"/>
                  </a:lnTo>
                  <a:lnTo>
                    <a:pt x="3126221" y="0"/>
                  </a:lnTo>
                  <a:lnTo>
                    <a:pt x="0" y="0"/>
                  </a:lnTo>
                  <a:lnTo>
                    <a:pt x="0" y="1344274"/>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4" id="24"/>
            <p:cNvSpPr/>
            <p:nvPr/>
          </p:nvSpPr>
          <p:spPr>
            <a:xfrm flipH="false" flipV="false" rot="0">
              <a:off x="7318536" y="2613789"/>
              <a:ext cx="894349" cy="719568"/>
            </a:xfrm>
            <a:custGeom>
              <a:avLst/>
              <a:gdLst/>
              <a:ahLst/>
              <a:cxnLst/>
              <a:rect r="r" b="b" t="t" l="l"/>
              <a:pathLst>
                <a:path h="719568" w="894349">
                  <a:moveTo>
                    <a:pt x="0" y="0"/>
                  </a:moveTo>
                  <a:lnTo>
                    <a:pt x="894349" y="0"/>
                  </a:lnTo>
                  <a:lnTo>
                    <a:pt x="894349" y="719568"/>
                  </a:lnTo>
                  <a:lnTo>
                    <a:pt x="0" y="719568"/>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TextBox 25" id="25"/>
            <p:cNvSpPr txBox="true"/>
            <p:nvPr/>
          </p:nvSpPr>
          <p:spPr>
            <a:xfrm rot="0">
              <a:off x="1370324" y="5140293"/>
              <a:ext cx="6661897" cy="803082"/>
            </a:xfrm>
            <a:prstGeom prst="rect">
              <a:avLst/>
            </a:prstGeom>
          </p:spPr>
          <p:txBody>
            <a:bodyPr anchor="t" rtlCol="false" tIns="0" lIns="0" bIns="0" rIns="0">
              <a:spAutoFit/>
            </a:bodyPr>
            <a:lstStyle/>
            <a:p>
              <a:pPr algn="ctr">
                <a:lnSpc>
                  <a:spcPts val="5022"/>
                </a:lnSpc>
              </a:pPr>
              <a:r>
                <a:rPr lang="en-US" sz="3587">
                  <a:solidFill>
                    <a:srgbClr val="75988D"/>
                  </a:solidFill>
                  <a:latin typeface="Bebas Neue"/>
                  <a:ea typeface="Bebas Neue"/>
                  <a:cs typeface="Bebas Neue"/>
                  <a:sym typeface="Bebas Neue"/>
                </a:rPr>
                <a:t>Navigating the World of Funding</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82420" y="9096375"/>
            <a:ext cx="18852841" cy="0"/>
          </a:xfrm>
          <a:prstGeom prst="line">
            <a:avLst/>
          </a:prstGeom>
          <a:ln cap="rnd" w="28575">
            <a:solidFill>
              <a:srgbClr val="C8531F"/>
            </a:solidFill>
            <a:prstDash val="solid"/>
            <a:headEnd type="none" len="sm" w="sm"/>
            <a:tailEnd type="none" len="sm" w="sm"/>
          </a:ln>
        </p:spPr>
      </p:sp>
      <p:sp>
        <p:nvSpPr>
          <p:cNvPr name="AutoShape 3" id="3"/>
          <p:cNvSpPr/>
          <p:nvPr/>
        </p:nvSpPr>
        <p:spPr>
          <a:xfrm rot="0">
            <a:off x="-5640384" y="6884421"/>
            <a:ext cx="16256977" cy="8229600"/>
          </a:xfrm>
          <a:prstGeom prst="rect">
            <a:avLst/>
          </a:prstGeom>
          <a:solidFill>
            <a:srgbClr val="100729"/>
          </a:solidFill>
        </p:spPr>
      </p:sp>
      <p:sp>
        <p:nvSpPr>
          <p:cNvPr name="AutoShape 4" id="4"/>
          <p:cNvSpPr/>
          <p:nvPr/>
        </p:nvSpPr>
        <p:spPr>
          <a:xfrm rot="0">
            <a:off x="9144000" y="6270361"/>
            <a:ext cx="9952845" cy="2397208"/>
          </a:xfrm>
          <a:prstGeom prst="rect">
            <a:avLst/>
          </a:prstGeom>
          <a:solidFill>
            <a:srgbClr val="75988D"/>
          </a:solidFill>
        </p:spPr>
      </p:sp>
      <p:grpSp>
        <p:nvGrpSpPr>
          <p:cNvPr name="Group 5" id="5"/>
          <p:cNvGrpSpPr/>
          <p:nvPr/>
        </p:nvGrpSpPr>
        <p:grpSpPr>
          <a:xfrm rot="0">
            <a:off x="1085850" y="990600"/>
            <a:ext cx="6972215" cy="7676968"/>
            <a:chOff x="0" y="0"/>
            <a:chExt cx="9296287" cy="10235958"/>
          </a:xfrm>
        </p:grpSpPr>
        <p:pic>
          <p:nvPicPr>
            <p:cNvPr name="Picture 6" id="6"/>
            <p:cNvPicPr>
              <a:picLocks noChangeAspect="true"/>
            </p:cNvPicPr>
            <p:nvPr/>
          </p:nvPicPr>
          <p:blipFill>
            <a:blip r:embed="rId2"/>
            <a:srcRect l="0" t="1850" r="0" b="1850"/>
            <a:stretch>
              <a:fillRect/>
            </a:stretch>
          </p:blipFill>
          <p:spPr>
            <a:xfrm flipH="false" flipV="false">
              <a:off x="0" y="0"/>
              <a:ext cx="9296287" cy="10235958"/>
            </a:xfrm>
            <a:prstGeom prst="rect">
              <a:avLst/>
            </a:prstGeom>
          </p:spPr>
        </p:pic>
      </p:grpSp>
      <p:sp>
        <p:nvSpPr>
          <p:cNvPr name="Freeform 7" id="7"/>
          <p:cNvSpPr/>
          <p:nvPr/>
        </p:nvSpPr>
        <p:spPr>
          <a:xfrm flipH="false" flipV="false" rot="-5400000">
            <a:off x="16731762" y="1410919"/>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8" id="8"/>
          <p:cNvSpPr/>
          <p:nvPr/>
        </p:nvSpPr>
        <p:spPr>
          <a:xfrm rot="-5400000">
            <a:off x="15939739" y="3593303"/>
            <a:ext cx="2456682" cy="0"/>
          </a:xfrm>
          <a:prstGeom prst="line">
            <a:avLst/>
          </a:prstGeom>
          <a:ln cap="rnd" w="28575">
            <a:solidFill>
              <a:srgbClr val="C8531F"/>
            </a:solidFill>
            <a:prstDash val="solid"/>
            <a:headEnd type="none" len="sm" w="sm"/>
            <a:tailEnd type="none" len="sm" w="sm"/>
          </a:ln>
        </p:spPr>
      </p:sp>
      <p:sp>
        <p:nvSpPr>
          <p:cNvPr name="Freeform 9" id="9"/>
          <p:cNvSpPr/>
          <p:nvPr/>
        </p:nvSpPr>
        <p:spPr>
          <a:xfrm flipH="false" flipV="false" rot="0">
            <a:off x="9966569" y="6441097"/>
            <a:ext cx="1703390" cy="1703390"/>
          </a:xfrm>
          <a:custGeom>
            <a:avLst/>
            <a:gdLst/>
            <a:ahLst/>
            <a:cxnLst/>
            <a:rect r="r" b="b" t="t" l="l"/>
            <a:pathLst>
              <a:path h="1703390" w="1703390">
                <a:moveTo>
                  <a:pt x="0" y="0"/>
                </a:moveTo>
                <a:lnTo>
                  <a:pt x="1703390" y="0"/>
                </a:lnTo>
                <a:lnTo>
                  <a:pt x="1703390" y="1703390"/>
                </a:lnTo>
                <a:lnTo>
                  <a:pt x="0" y="17033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2875599" y="6441097"/>
            <a:ext cx="1518146" cy="1703390"/>
          </a:xfrm>
          <a:custGeom>
            <a:avLst/>
            <a:gdLst/>
            <a:ahLst/>
            <a:cxnLst/>
            <a:rect r="r" b="b" t="t" l="l"/>
            <a:pathLst>
              <a:path h="1703390" w="1518146">
                <a:moveTo>
                  <a:pt x="0" y="0"/>
                </a:moveTo>
                <a:lnTo>
                  <a:pt x="1518146" y="0"/>
                </a:lnTo>
                <a:lnTo>
                  <a:pt x="1518146" y="1703390"/>
                </a:lnTo>
                <a:lnTo>
                  <a:pt x="0" y="170339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5831228" y="6441097"/>
            <a:ext cx="1701261" cy="1703390"/>
          </a:xfrm>
          <a:custGeom>
            <a:avLst/>
            <a:gdLst/>
            <a:ahLst/>
            <a:cxnLst/>
            <a:rect r="r" b="b" t="t" l="l"/>
            <a:pathLst>
              <a:path h="1703390" w="1701261">
                <a:moveTo>
                  <a:pt x="0" y="0"/>
                </a:moveTo>
                <a:lnTo>
                  <a:pt x="1701261" y="0"/>
                </a:lnTo>
                <a:lnTo>
                  <a:pt x="1701261" y="1703390"/>
                </a:lnTo>
                <a:lnTo>
                  <a:pt x="0" y="170339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0" y="8960260"/>
            <a:ext cx="1648654" cy="1144503"/>
          </a:xfrm>
          <a:custGeom>
            <a:avLst/>
            <a:gdLst/>
            <a:ahLst/>
            <a:cxnLst/>
            <a:rect r="r" b="b" t="t" l="l"/>
            <a:pathLst>
              <a:path h="1144503" w="1648654">
                <a:moveTo>
                  <a:pt x="0" y="0"/>
                </a:moveTo>
                <a:lnTo>
                  <a:pt x="1648654" y="0"/>
                </a:lnTo>
                <a:lnTo>
                  <a:pt x="1648654" y="1144503"/>
                </a:lnTo>
                <a:lnTo>
                  <a:pt x="0" y="1144503"/>
                </a:lnTo>
                <a:lnTo>
                  <a:pt x="0" y="0"/>
                </a:lnTo>
                <a:close/>
              </a:path>
            </a:pathLst>
          </a:custGeom>
          <a:blipFill>
            <a:blip r:embed="rId11"/>
            <a:stretch>
              <a:fillRect l="0" t="0" r="0" b="-44049"/>
            </a:stretch>
          </a:blipFill>
        </p:spPr>
      </p:sp>
      <p:sp>
        <p:nvSpPr>
          <p:cNvPr name="TextBox 13" id="13"/>
          <p:cNvSpPr txBox="true"/>
          <p:nvPr/>
        </p:nvSpPr>
        <p:spPr>
          <a:xfrm rot="0">
            <a:off x="9144000" y="1284407"/>
            <a:ext cx="6787591" cy="1100021"/>
          </a:xfrm>
          <a:prstGeom prst="rect">
            <a:avLst/>
          </a:prstGeom>
        </p:spPr>
        <p:txBody>
          <a:bodyPr anchor="t" rtlCol="false" tIns="0" lIns="0" bIns="0" rIns="0">
            <a:spAutoFit/>
          </a:bodyPr>
          <a:lstStyle/>
          <a:p>
            <a:pPr algn="l">
              <a:lnSpc>
                <a:spcPts val="8057"/>
              </a:lnSpc>
              <a:spcBef>
                <a:spcPct val="0"/>
              </a:spcBef>
            </a:pPr>
            <a:r>
              <a:rPr lang="en-US" sz="8057">
                <a:solidFill>
                  <a:srgbClr val="38635A"/>
                </a:solidFill>
                <a:latin typeface="Arial CE 1"/>
                <a:ea typeface="Arial CE 1"/>
                <a:cs typeface="Arial CE 1"/>
                <a:sym typeface="Arial CE 1"/>
              </a:rPr>
              <a:t>PURPOSE</a:t>
            </a:r>
          </a:p>
        </p:txBody>
      </p:sp>
      <p:sp>
        <p:nvSpPr>
          <p:cNvPr name="TextBox 14" id="14"/>
          <p:cNvSpPr txBox="true"/>
          <p:nvPr/>
        </p:nvSpPr>
        <p:spPr>
          <a:xfrm rot="0">
            <a:off x="9144000" y="2774275"/>
            <a:ext cx="6787591" cy="3051175"/>
          </a:xfrm>
          <a:prstGeom prst="rect">
            <a:avLst/>
          </a:prstGeom>
        </p:spPr>
        <p:txBody>
          <a:bodyPr anchor="t" rtlCol="false" tIns="0" lIns="0" bIns="0" rIns="0">
            <a:spAutoFit/>
          </a:bodyPr>
          <a:lstStyle/>
          <a:p>
            <a:pPr algn="just">
              <a:lnSpc>
                <a:spcPts val="3499"/>
              </a:lnSpc>
            </a:pPr>
            <a:r>
              <a:rPr lang="en-US" sz="2499">
                <a:solidFill>
                  <a:srgbClr val="000000"/>
                </a:solidFill>
                <a:latin typeface="Arial CE 2"/>
                <a:ea typeface="Arial CE 2"/>
                <a:cs typeface="Arial CE 2"/>
                <a:sym typeface="Arial CE 2"/>
              </a:rPr>
              <a:t>Paul Umano, Senior Grants Development Specialist OCPC, newly hired to assist our 17 and cities and towns identify grant opportunities in addition to educating and assisting these communities to make informed decisions about applying to federal, state, and foundational grant opportunities.</a:t>
            </a:r>
          </a:p>
        </p:txBody>
      </p:sp>
      <p:sp>
        <p:nvSpPr>
          <p:cNvPr name="TextBox 15" id="15"/>
          <p:cNvSpPr txBox="true"/>
          <p:nvPr/>
        </p:nvSpPr>
        <p:spPr>
          <a:xfrm rot="0">
            <a:off x="9588038" y="8221902"/>
            <a:ext cx="2460454" cy="398042"/>
          </a:xfrm>
          <a:prstGeom prst="rect">
            <a:avLst/>
          </a:prstGeom>
        </p:spPr>
        <p:txBody>
          <a:bodyPr anchor="t" rtlCol="false" tIns="0" lIns="0" bIns="0" rIns="0">
            <a:spAutoFit/>
          </a:bodyPr>
          <a:lstStyle/>
          <a:p>
            <a:pPr algn="ctr">
              <a:lnSpc>
                <a:spcPts val="2920"/>
              </a:lnSpc>
              <a:spcBef>
                <a:spcPct val="0"/>
              </a:spcBef>
            </a:pPr>
            <a:r>
              <a:rPr lang="en-US" sz="2920">
                <a:solidFill>
                  <a:srgbClr val="100729"/>
                </a:solidFill>
                <a:latin typeface="Arial CE 1"/>
                <a:ea typeface="Arial CE 1"/>
                <a:cs typeface="Arial CE 1"/>
                <a:sym typeface="Arial CE 1"/>
              </a:rPr>
              <a:t>IDENTIFY</a:t>
            </a:r>
          </a:p>
        </p:txBody>
      </p:sp>
      <p:sp>
        <p:nvSpPr>
          <p:cNvPr name="TextBox 16" id="16"/>
          <p:cNvSpPr txBox="true"/>
          <p:nvPr/>
        </p:nvSpPr>
        <p:spPr>
          <a:xfrm rot="0">
            <a:off x="12404445" y="8221902"/>
            <a:ext cx="2460454" cy="398042"/>
          </a:xfrm>
          <a:prstGeom prst="rect">
            <a:avLst/>
          </a:prstGeom>
        </p:spPr>
        <p:txBody>
          <a:bodyPr anchor="t" rtlCol="false" tIns="0" lIns="0" bIns="0" rIns="0">
            <a:spAutoFit/>
          </a:bodyPr>
          <a:lstStyle/>
          <a:p>
            <a:pPr algn="ctr">
              <a:lnSpc>
                <a:spcPts val="2920"/>
              </a:lnSpc>
              <a:spcBef>
                <a:spcPct val="0"/>
              </a:spcBef>
            </a:pPr>
            <a:r>
              <a:rPr lang="en-US" sz="2920">
                <a:solidFill>
                  <a:srgbClr val="100729"/>
                </a:solidFill>
                <a:latin typeface="Arial CE 1"/>
                <a:ea typeface="Arial CE 1"/>
                <a:cs typeface="Arial CE 1"/>
                <a:sym typeface="Arial CE 1"/>
              </a:rPr>
              <a:t>EDUCATE</a:t>
            </a:r>
          </a:p>
        </p:txBody>
      </p:sp>
      <p:sp>
        <p:nvSpPr>
          <p:cNvPr name="TextBox 17" id="17"/>
          <p:cNvSpPr txBox="true"/>
          <p:nvPr/>
        </p:nvSpPr>
        <p:spPr>
          <a:xfrm rot="0">
            <a:off x="15451632" y="8221902"/>
            <a:ext cx="2460454" cy="398042"/>
          </a:xfrm>
          <a:prstGeom prst="rect">
            <a:avLst/>
          </a:prstGeom>
        </p:spPr>
        <p:txBody>
          <a:bodyPr anchor="t" rtlCol="false" tIns="0" lIns="0" bIns="0" rIns="0">
            <a:spAutoFit/>
          </a:bodyPr>
          <a:lstStyle/>
          <a:p>
            <a:pPr algn="ctr">
              <a:lnSpc>
                <a:spcPts val="2920"/>
              </a:lnSpc>
              <a:spcBef>
                <a:spcPct val="0"/>
              </a:spcBef>
            </a:pPr>
            <a:r>
              <a:rPr lang="en-US" sz="2920">
                <a:solidFill>
                  <a:srgbClr val="100729"/>
                </a:solidFill>
                <a:latin typeface="Arial CE 1"/>
                <a:ea typeface="Arial CE 1"/>
                <a:cs typeface="Arial CE 1"/>
                <a:sym typeface="Arial CE 1"/>
              </a:rPr>
              <a:t>ASSIST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8010633" y="0"/>
            <a:ext cx="10277367" cy="2739331"/>
          </a:xfrm>
          <a:prstGeom prst="rect">
            <a:avLst/>
          </a:prstGeom>
          <a:solidFill>
            <a:srgbClr val="100729"/>
          </a:solidFill>
        </p:spPr>
      </p:sp>
      <p:sp>
        <p:nvSpPr>
          <p:cNvPr name="AutoShape 3" id="3"/>
          <p:cNvSpPr/>
          <p:nvPr/>
        </p:nvSpPr>
        <p:spPr>
          <a:xfrm rot="0">
            <a:off x="8741989" y="-1074230"/>
            <a:ext cx="3973783" cy="6148935"/>
          </a:xfrm>
          <a:prstGeom prst="rect">
            <a:avLst/>
          </a:prstGeom>
          <a:solidFill>
            <a:srgbClr val="000000">
              <a:alpha val="21961"/>
            </a:srgbClr>
          </a:solidFill>
        </p:spPr>
      </p:sp>
      <p:sp>
        <p:nvSpPr>
          <p:cNvPr name="AutoShape 4" id="4"/>
          <p:cNvSpPr/>
          <p:nvPr/>
        </p:nvSpPr>
        <p:spPr>
          <a:xfrm rot="0">
            <a:off x="13239987" y="-597972"/>
            <a:ext cx="4688171" cy="8725930"/>
          </a:xfrm>
          <a:prstGeom prst="rect">
            <a:avLst/>
          </a:prstGeom>
          <a:solidFill>
            <a:srgbClr val="000000">
              <a:alpha val="21961"/>
            </a:srgbClr>
          </a:solidFill>
        </p:spPr>
      </p:sp>
      <p:grpSp>
        <p:nvGrpSpPr>
          <p:cNvPr name="Group 5" id="5"/>
          <p:cNvGrpSpPr/>
          <p:nvPr/>
        </p:nvGrpSpPr>
        <p:grpSpPr>
          <a:xfrm rot="0">
            <a:off x="13097112" y="0"/>
            <a:ext cx="4688171" cy="7985083"/>
            <a:chOff x="0" y="0"/>
            <a:chExt cx="6250894" cy="10646778"/>
          </a:xfrm>
        </p:grpSpPr>
        <p:pic>
          <p:nvPicPr>
            <p:cNvPr name="Picture 6" id="6"/>
            <p:cNvPicPr>
              <a:picLocks noChangeAspect="true"/>
            </p:cNvPicPr>
            <p:nvPr/>
          </p:nvPicPr>
          <p:blipFill>
            <a:blip r:embed="rId2"/>
            <a:srcRect l="46535" t="4576" r="22636" b="16611"/>
            <a:stretch>
              <a:fillRect/>
            </a:stretch>
          </p:blipFill>
          <p:spPr>
            <a:xfrm flipH="false" flipV="false">
              <a:off x="0" y="0"/>
              <a:ext cx="6250894" cy="10646778"/>
            </a:xfrm>
            <a:prstGeom prst="rect">
              <a:avLst/>
            </a:prstGeom>
          </p:spPr>
        </p:pic>
      </p:grpSp>
      <p:grpSp>
        <p:nvGrpSpPr>
          <p:cNvPr name="Group 7" id="7"/>
          <p:cNvGrpSpPr/>
          <p:nvPr/>
        </p:nvGrpSpPr>
        <p:grpSpPr>
          <a:xfrm rot="0">
            <a:off x="8599114" y="0"/>
            <a:ext cx="3973783" cy="4931830"/>
            <a:chOff x="0" y="0"/>
            <a:chExt cx="5298377" cy="6575773"/>
          </a:xfrm>
        </p:grpSpPr>
        <p:pic>
          <p:nvPicPr>
            <p:cNvPr name="Picture 8" id="8"/>
            <p:cNvPicPr>
              <a:picLocks noChangeAspect="true"/>
            </p:cNvPicPr>
            <p:nvPr/>
          </p:nvPicPr>
          <p:blipFill>
            <a:blip r:embed="rId3"/>
            <a:srcRect l="27080" t="0" r="41294" b="0"/>
            <a:stretch>
              <a:fillRect/>
            </a:stretch>
          </p:blipFill>
          <p:spPr>
            <a:xfrm flipH="false" flipV="false">
              <a:off x="0" y="0"/>
              <a:ext cx="5298377" cy="6575773"/>
            </a:xfrm>
            <a:prstGeom prst="rect">
              <a:avLst/>
            </a:prstGeom>
          </p:spPr>
        </p:pic>
      </p:grpSp>
      <p:sp>
        <p:nvSpPr>
          <p:cNvPr name="AutoShape 9" id="9"/>
          <p:cNvSpPr/>
          <p:nvPr/>
        </p:nvSpPr>
        <p:spPr>
          <a:xfrm>
            <a:off x="-282420" y="9772347"/>
            <a:ext cx="18852841" cy="0"/>
          </a:xfrm>
          <a:prstGeom prst="line">
            <a:avLst/>
          </a:prstGeom>
          <a:ln cap="rnd" w="28575">
            <a:solidFill>
              <a:srgbClr val="C8531F"/>
            </a:solidFill>
            <a:prstDash val="solid"/>
            <a:headEnd type="none" len="sm" w="sm"/>
            <a:tailEnd type="none" len="sm" w="sm"/>
          </a:ln>
        </p:spPr>
      </p:sp>
      <p:sp>
        <p:nvSpPr>
          <p:cNvPr name="Freeform 10" id="10"/>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l="0" t="0" r="0" b="0"/>
            </a:stretch>
          </a:blipFill>
        </p:spPr>
      </p:sp>
      <p:sp>
        <p:nvSpPr>
          <p:cNvPr name="AutoShape 11" id="11"/>
          <p:cNvSpPr/>
          <p:nvPr/>
        </p:nvSpPr>
        <p:spPr>
          <a:xfrm rot="-5376337">
            <a:off x="-400441" y="3241875"/>
            <a:ext cx="2075766" cy="0"/>
          </a:xfrm>
          <a:prstGeom prst="line">
            <a:avLst/>
          </a:prstGeom>
          <a:ln cap="rnd" w="28575">
            <a:solidFill>
              <a:srgbClr val="C8531F">
                <a:alpha val="74902"/>
              </a:srgbClr>
            </a:solidFill>
            <a:prstDash val="solid"/>
            <a:headEnd type="none" len="sm" w="sm"/>
            <a:tailEnd type="none" len="sm" w="sm"/>
          </a:ln>
        </p:spPr>
      </p:sp>
      <p:sp>
        <p:nvSpPr>
          <p:cNvPr name="Freeform 12" id="12"/>
          <p:cNvSpPr/>
          <p:nvPr/>
        </p:nvSpPr>
        <p:spPr>
          <a:xfrm flipH="false" flipV="false" rot="0">
            <a:off x="1180580" y="3968394"/>
            <a:ext cx="2054020" cy="1712539"/>
          </a:xfrm>
          <a:custGeom>
            <a:avLst/>
            <a:gdLst/>
            <a:ahLst/>
            <a:cxnLst/>
            <a:rect r="r" b="b" t="t" l="l"/>
            <a:pathLst>
              <a:path h="1712539" w="2054020">
                <a:moveTo>
                  <a:pt x="0" y="0"/>
                </a:moveTo>
                <a:lnTo>
                  <a:pt x="2054020" y="0"/>
                </a:lnTo>
                <a:lnTo>
                  <a:pt x="2054020" y="1712540"/>
                </a:lnTo>
                <a:lnTo>
                  <a:pt x="0" y="17125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568957" y="6120575"/>
            <a:ext cx="1358794" cy="1358794"/>
          </a:xfrm>
          <a:custGeom>
            <a:avLst/>
            <a:gdLst/>
            <a:ahLst/>
            <a:cxnLst/>
            <a:rect r="r" b="b" t="t" l="l"/>
            <a:pathLst>
              <a:path h="1358794" w="1358794">
                <a:moveTo>
                  <a:pt x="0" y="0"/>
                </a:moveTo>
                <a:lnTo>
                  <a:pt x="1358794" y="0"/>
                </a:lnTo>
                <a:lnTo>
                  <a:pt x="1358794" y="1358794"/>
                </a:lnTo>
                <a:lnTo>
                  <a:pt x="0" y="135879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568957" y="7919010"/>
            <a:ext cx="1318030" cy="1358794"/>
          </a:xfrm>
          <a:custGeom>
            <a:avLst/>
            <a:gdLst/>
            <a:ahLst/>
            <a:cxnLst/>
            <a:rect r="r" b="b" t="t" l="l"/>
            <a:pathLst>
              <a:path h="1358794" w="1318030">
                <a:moveTo>
                  <a:pt x="0" y="0"/>
                </a:moveTo>
                <a:lnTo>
                  <a:pt x="1318030" y="0"/>
                </a:lnTo>
                <a:lnTo>
                  <a:pt x="1318030" y="1358794"/>
                </a:lnTo>
                <a:lnTo>
                  <a:pt x="0" y="135879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1316454" y="1003287"/>
            <a:ext cx="7097448" cy="2108201"/>
          </a:xfrm>
          <a:prstGeom prst="rect">
            <a:avLst/>
          </a:prstGeom>
        </p:spPr>
        <p:txBody>
          <a:bodyPr anchor="t" rtlCol="false" tIns="0" lIns="0" bIns="0" rIns="0">
            <a:spAutoFit/>
          </a:bodyPr>
          <a:lstStyle/>
          <a:p>
            <a:pPr algn="l">
              <a:lnSpc>
                <a:spcPts val="8000"/>
              </a:lnSpc>
              <a:spcBef>
                <a:spcPct val="0"/>
              </a:spcBef>
            </a:pPr>
            <a:r>
              <a:rPr lang="en-US" sz="8000">
                <a:solidFill>
                  <a:srgbClr val="38635A"/>
                </a:solidFill>
                <a:latin typeface="Arial CE 1"/>
                <a:ea typeface="Arial CE 1"/>
                <a:cs typeface="Arial CE 1"/>
                <a:sym typeface="Arial CE 1"/>
              </a:rPr>
              <a:t>Access to Updates</a:t>
            </a:r>
          </a:p>
        </p:txBody>
      </p:sp>
      <p:sp>
        <p:nvSpPr>
          <p:cNvPr name="TextBox 16" id="16"/>
          <p:cNvSpPr txBox="true"/>
          <p:nvPr/>
        </p:nvSpPr>
        <p:spPr>
          <a:xfrm rot="0">
            <a:off x="3422494" y="3725842"/>
            <a:ext cx="4991408" cy="2184400"/>
          </a:xfrm>
          <a:prstGeom prst="rect">
            <a:avLst/>
          </a:prstGeom>
        </p:spPr>
        <p:txBody>
          <a:bodyPr anchor="t" rtlCol="false" tIns="0" lIns="0" bIns="0" rIns="0">
            <a:spAutoFit/>
          </a:bodyPr>
          <a:lstStyle/>
          <a:p>
            <a:pPr algn="l">
              <a:lnSpc>
                <a:spcPts val="3499"/>
              </a:lnSpc>
            </a:pPr>
            <a:r>
              <a:rPr lang="en-US" sz="2499">
                <a:solidFill>
                  <a:srgbClr val="000000"/>
                </a:solidFill>
                <a:latin typeface="Public Sans Bold"/>
                <a:ea typeface="Public Sans Bold"/>
                <a:cs typeface="Public Sans Bold"/>
                <a:sym typeface="Public Sans Bold"/>
              </a:rPr>
              <a:t>MONTHLY WEBINAR SERIES: </a:t>
            </a:r>
          </a:p>
          <a:p>
            <a:pPr algn="l">
              <a:lnSpc>
                <a:spcPts val="3499"/>
              </a:lnSpc>
            </a:pPr>
            <a:r>
              <a:rPr lang="en-US" sz="2499">
                <a:solidFill>
                  <a:srgbClr val="000000"/>
                </a:solidFill>
                <a:latin typeface="Public Sans"/>
                <a:ea typeface="Public Sans"/>
                <a:cs typeface="Public Sans"/>
                <a:sym typeface="Public Sans"/>
              </a:rPr>
              <a:t>Identifies upcoming grant opportunities and provides helpful tips for communities to make informed decisions.</a:t>
            </a:r>
          </a:p>
        </p:txBody>
      </p:sp>
      <p:sp>
        <p:nvSpPr>
          <p:cNvPr name="TextBox 17" id="17"/>
          <p:cNvSpPr txBox="true"/>
          <p:nvPr/>
        </p:nvSpPr>
        <p:spPr>
          <a:xfrm rot="0">
            <a:off x="3422494" y="6336422"/>
            <a:ext cx="8056586" cy="869950"/>
          </a:xfrm>
          <a:prstGeom prst="rect">
            <a:avLst/>
          </a:prstGeom>
        </p:spPr>
        <p:txBody>
          <a:bodyPr anchor="t" rtlCol="false" tIns="0" lIns="0" bIns="0" rIns="0">
            <a:spAutoFit/>
          </a:bodyPr>
          <a:lstStyle/>
          <a:p>
            <a:pPr algn="l">
              <a:lnSpc>
                <a:spcPts val="3499"/>
              </a:lnSpc>
            </a:pPr>
            <a:r>
              <a:rPr lang="en-US" sz="2499">
                <a:solidFill>
                  <a:srgbClr val="000000"/>
                </a:solidFill>
                <a:latin typeface="Public Sans Bold"/>
                <a:ea typeface="Public Sans Bold"/>
                <a:cs typeface="Public Sans Bold"/>
                <a:sym typeface="Public Sans Bold"/>
              </a:rPr>
              <a:t>WEBSITE:</a:t>
            </a:r>
          </a:p>
          <a:p>
            <a:pPr algn="l">
              <a:lnSpc>
                <a:spcPts val="3499"/>
              </a:lnSpc>
            </a:pPr>
            <a:r>
              <a:rPr lang="en-US" sz="2499">
                <a:solidFill>
                  <a:srgbClr val="000000"/>
                </a:solidFill>
                <a:latin typeface="Public Sans"/>
                <a:ea typeface="Public Sans"/>
                <a:cs typeface="Public Sans"/>
                <a:sym typeface="Public Sans"/>
              </a:rPr>
              <a:t>www.OldColonyPlanning.org/resources/grant</a:t>
            </a:r>
          </a:p>
        </p:txBody>
      </p:sp>
      <p:sp>
        <p:nvSpPr>
          <p:cNvPr name="TextBox 18" id="18"/>
          <p:cNvSpPr txBox="true"/>
          <p:nvPr/>
        </p:nvSpPr>
        <p:spPr>
          <a:xfrm rot="0">
            <a:off x="3422494" y="8062724"/>
            <a:ext cx="8056586" cy="869950"/>
          </a:xfrm>
          <a:prstGeom prst="rect">
            <a:avLst/>
          </a:prstGeom>
        </p:spPr>
        <p:txBody>
          <a:bodyPr anchor="t" rtlCol="false" tIns="0" lIns="0" bIns="0" rIns="0">
            <a:spAutoFit/>
          </a:bodyPr>
          <a:lstStyle/>
          <a:p>
            <a:pPr algn="l">
              <a:lnSpc>
                <a:spcPts val="3499"/>
              </a:lnSpc>
            </a:pPr>
            <a:r>
              <a:rPr lang="en-US" sz="2499">
                <a:solidFill>
                  <a:srgbClr val="000000"/>
                </a:solidFill>
                <a:latin typeface="Public Sans Bold"/>
                <a:ea typeface="Public Sans Bold"/>
                <a:cs typeface="Public Sans Bold"/>
                <a:sym typeface="Public Sans Bold"/>
              </a:rPr>
              <a:t>BI-WEEKLY NEWSLETTER:</a:t>
            </a:r>
          </a:p>
          <a:p>
            <a:pPr algn="l">
              <a:lnSpc>
                <a:spcPts val="3499"/>
              </a:lnSpc>
            </a:pPr>
            <a:r>
              <a:rPr lang="en-US" sz="2499">
                <a:solidFill>
                  <a:srgbClr val="000000"/>
                </a:solidFill>
                <a:latin typeface="Public Sans"/>
                <a:ea typeface="Public Sans"/>
                <a:cs typeface="Public Sans"/>
                <a:sym typeface="Public Sans"/>
              </a:rPr>
              <a:t>Subscribe on Website!</a:t>
            </a:r>
          </a:p>
        </p:txBody>
      </p:sp>
      <p:sp>
        <p:nvSpPr>
          <p:cNvPr name="Freeform 19" id="19"/>
          <p:cNvSpPr/>
          <p:nvPr/>
        </p:nvSpPr>
        <p:spPr>
          <a:xfrm flipH="false" flipV="false" rot="0">
            <a:off x="0" y="8960260"/>
            <a:ext cx="1648654" cy="1144503"/>
          </a:xfrm>
          <a:custGeom>
            <a:avLst/>
            <a:gdLst/>
            <a:ahLst/>
            <a:cxnLst/>
            <a:rect r="r" b="b" t="t" l="l"/>
            <a:pathLst>
              <a:path h="1144503" w="1648654">
                <a:moveTo>
                  <a:pt x="0" y="0"/>
                </a:moveTo>
                <a:lnTo>
                  <a:pt x="1648654" y="0"/>
                </a:lnTo>
                <a:lnTo>
                  <a:pt x="1648654" y="1144503"/>
                </a:lnTo>
                <a:lnTo>
                  <a:pt x="0" y="1144503"/>
                </a:lnTo>
                <a:lnTo>
                  <a:pt x="0" y="0"/>
                </a:lnTo>
                <a:close/>
              </a:path>
            </a:pathLst>
          </a:custGeom>
          <a:blipFill>
            <a:blip r:embed="rId12"/>
            <a:stretch>
              <a:fillRect l="0" t="0" r="0" b="-44049"/>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82420" y="9286875"/>
            <a:ext cx="18852841" cy="0"/>
          </a:xfrm>
          <a:prstGeom prst="line">
            <a:avLst/>
          </a:prstGeom>
          <a:ln cap="rnd" w="28575">
            <a:solidFill>
              <a:srgbClr val="C8531F"/>
            </a:solidFill>
            <a:prstDash val="solid"/>
            <a:headEnd type="none" len="sm" w="sm"/>
            <a:tailEnd type="none" len="sm" w="sm"/>
          </a:ln>
        </p:spPr>
      </p:sp>
      <p:sp>
        <p:nvSpPr>
          <p:cNvPr name="Freeform 3" id="3"/>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5376337">
            <a:off x="-400441" y="3241875"/>
            <a:ext cx="2075766" cy="0"/>
          </a:xfrm>
          <a:prstGeom prst="line">
            <a:avLst/>
          </a:prstGeom>
          <a:ln cap="rnd" w="28575">
            <a:solidFill>
              <a:srgbClr val="C8531F">
                <a:alpha val="74902"/>
              </a:srgbClr>
            </a:solidFill>
            <a:prstDash val="solid"/>
            <a:headEnd type="none" len="sm" w="sm"/>
            <a:tailEnd type="none" len="sm" w="sm"/>
          </a:ln>
        </p:spPr>
      </p:sp>
      <p:sp>
        <p:nvSpPr>
          <p:cNvPr name="AutoShape 5" id="5"/>
          <p:cNvSpPr/>
          <p:nvPr/>
        </p:nvSpPr>
        <p:spPr>
          <a:xfrm>
            <a:off x="1192506" y="5937471"/>
            <a:ext cx="15612806" cy="0"/>
          </a:xfrm>
          <a:prstGeom prst="line">
            <a:avLst/>
          </a:prstGeom>
          <a:ln cap="rnd" w="47625">
            <a:solidFill>
              <a:srgbClr val="100729"/>
            </a:solidFill>
            <a:prstDash val="solid"/>
            <a:headEnd type="none" len="sm" w="sm"/>
            <a:tailEnd type="none" len="sm" w="sm"/>
          </a:ln>
        </p:spPr>
      </p:sp>
      <p:sp>
        <p:nvSpPr>
          <p:cNvPr name="AutoShape 6" id="6"/>
          <p:cNvSpPr/>
          <p:nvPr/>
        </p:nvSpPr>
        <p:spPr>
          <a:xfrm flipV="true">
            <a:off x="3172342" y="5439390"/>
            <a:ext cx="0" cy="474268"/>
          </a:xfrm>
          <a:prstGeom prst="line">
            <a:avLst/>
          </a:prstGeom>
          <a:ln cap="rnd" w="47625">
            <a:solidFill>
              <a:srgbClr val="100729"/>
            </a:solidFill>
            <a:prstDash val="solid"/>
            <a:headEnd type="none" len="sm" w="sm"/>
            <a:tailEnd type="none" len="sm" w="sm"/>
          </a:ln>
        </p:spPr>
      </p:sp>
      <p:sp>
        <p:nvSpPr>
          <p:cNvPr name="AutoShape 7" id="7"/>
          <p:cNvSpPr/>
          <p:nvPr/>
        </p:nvSpPr>
        <p:spPr>
          <a:xfrm flipV="true">
            <a:off x="6895444" y="5961283"/>
            <a:ext cx="0" cy="474268"/>
          </a:xfrm>
          <a:prstGeom prst="line">
            <a:avLst/>
          </a:prstGeom>
          <a:ln cap="rnd" w="47625">
            <a:solidFill>
              <a:srgbClr val="100729"/>
            </a:solidFill>
            <a:prstDash val="solid"/>
            <a:headEnd type="none" len="sm" w="sm"/>
            <a:tailEnd type="none" len="sm" w="sm"/>
          </a:ln>
        </p:spPr>
      </p:sp>
      <p:sp>
        <p:nvSpPr>
          <p:cNvPr name="AutoShape 8" id="8"/>
          <p:cNvSpPr/>
          <p:nvPr/>
        </p:nvSpPr>
        <p:spPr>
          <a:xfrm flipV="true">
            <a:off x="11094796" y="5439390"/>
            <a:ext cx="0" cy="474268"/>
          </a:xfrm>
          <a:prstGeom prst="line">
            <a:avLst/>
          </a:prstGeom>
          <a:ln cap="rnd" w="47625">
            <a:solidFill>
              <a:srgbClr val="100729"/>
            </a:solidFill>
            <a:prstDash val="solid"/>
            <a:headEnd type="none" len="sm" w="sm"/>
            <a:tailEnd type="none" len="sm" w="sm"/>
          </a:ln>
        </p:spPr>
      </p:sp>
      <p:grpSp>
        <p:nvGrpSpPr>
          <p:cNvPr name="Group 9" id="9"/>
          <p:cNvGrpSpPr/>
          <p:nvPr/>
        </p:nvGrpSpPr>
        <p:grpSpPr>
          <a:xfrm rot="0">
            <a:off x="1610794" y="4490854"/>
            <a:ext cx="3170722" cy="948536"/>
            <a:chOff x="0" y="0"/>
            <a:chExt cx="1072565" cy="320863"/>
          </a:xfrm>
        </p:grpSpPr>
        <p:sp>
          <p:nvSpPr>
            <p:cNvPr name="Freeform 10" id="10"/>
            <p:cNvSpPr/>
            <p:nvPr/>
          </p:nvSpPr>
          <p:spPr>
            <a:xfrm flipH="false" flipV="false" rot="0">
              <a:off x="0" y="0"/>
              <a:ext cx="1072565" cy="320863"/>
            </a:xfrm>
            <a:custGeom>
              <a:avLst/>
              <a:gdLst/>
              <a:ahLst/>
              <a:cxnLst/>
              <a:rect r="r" b="b" t="t" l="l"/>
              <a:pathLst>
                <a:path h="320863" w="1072565">
                  <a:moveTo>
                    <a:pt x="0" y="0"/>
                  </a:moveTo>
                  <a:lnTo>
                    <a:pt x="1072565" y="0"/>
                  </a:lnTo>
                  <a:lnTo>
                    <a:pt x="1072565" y="320863"/>
                  </a:lnTo>
                  <a:lnTo>
                    <a:pt x="0" y="320863"/>
                  </a:lnTo>
                  <a:close/>
                </a:path>
              </a:pathLst>
            </a:custGeom>
            <a:solidFill>
              <a:srgbClr val="100729"/>
            </a:solidFill>
          </p:spPr>
        </p:sp>
      </p:grpSp>
      <p:grpSp>
        <p:nvGrpSpPr>
          <p:cNvPr name="Group 11" id="11"/>
          <p:cNvGrpSpPr/>
          <p:nvPr/>
        </p:nvGrpSpPr>
        <p:grpSpPr>
          <a:xfrm rot="0">
            <a:off x="5310083" y="6438225"/>
            <a:ext cx="3170722" cy="948536"/>
            <a:chOff x="0" y="0"/>
            <a:chExt cx="1072565" cy="320863"/>
          </a:xfrm>
        </p:grpSpPr>
        <p:sp>
          <p:nvSpPr>
            <p:cNvPr name="Freeform 12" id="12"/>
            <p:cNvSpPr/>
            <p:nvPr/>
          </p:nvSpPr>
          <p:spPr>
            <a:xfrm flipH="false" flipV="false" rot="0">
              <a:off x="0" y="0"/>
              <a:ext cx="1072565" cy="320863"/>
            </a:xfrm>
            <a:custGeom>
              <a:avLst/>
              <a:gdLst/>
              <a:ahLst/>
              <a:cxnLst/>
              <a:rect r="r" b="b" t="t" l="l"/>
              <a:pathLst>
                <a:path h="320863" w="1072565">
                  <a:moveTo>
                    <a:pt x="0" y="0"/>
                  </a:moveTo>
                  <a:lnTo>
                    <a:pt x="1072565" y="0"/>
                  </a:lnTo>
                  <a:lnTo>
                    <a:pt x="1072565" y="320863"/>
                  </a:lnTo>
                  <a:lnTo>
                    <a:pt x="0" y="320863"/>
                  </a:lnTo>
                  <a:close/>
                </a:path>
              </a:pathLst>
            </a:custGeom>
            <a:solidFill>
              <a:srgbClr val="100729"/>
            </a:solidFill>
          </p:spPr>
        </p:sp>
      </p:grpSp>
      <p:grpSp>
        <p:nvGrpSpPr>
          <p:cNvPr name="Group 13" id="13"/>
          <p:cNvGrpSpPr/>
          <p:nvPr/>
        </p:nvGrpSpPr>
        <p:grpSpPr>
          <a:xfrm rot="0">
            <a:off x="9485623" y="4490854"/>
            <a:ext cx="3170722" cy="948536"/>
            <a:chOff x="0" y="0"/>
            <a:chExt cx="1072565" cy="320863"/>
          </a:xfrm>
        </p:grpSpPr>
        <p:sp>
          <p:nvSpPr>
            <p:cNvPr name="Freeform 14" id="14"/>
            <p:cNvSpPr/>
            <p:nvPr/>
          </p:nvSpPr>
          <p:spPr>
            <a:xfrm flipH="false" flipV="false" rot="0">
              <a:off x="0" y="0"/>
              <a:ext cx="1072565" cy="320863"/>
            </a:xfrm>
            <a:custGeom>
              <a:avLst/>
              <a:gdLst/>
              <a:ahLst/>
              <a:cxnLst/>
              <a:rect r="r" b="b" t="t" l="l"/>
              <a:pathLst>
                <a:path h="320863" w="1072565">
                  <a:moveTo>
                    <a:pt x="0" y="0"/>
                  </a:moveTo>
                  <a:lnTo>
                    <a:pt x="1072565" y="0"/>
                  </a:lnTo>
                  <a:lnTo>
                    <a:pt x="1072565" y="320863"/>
                  </a:lnTo>
                  <a:lnTo>
                    <a:pt x="0" y="320863"/>
                  </a:lnTo>
                  <a:close/>
                </a:path>
              </a:pathLst>
            </a:custGeom>
            <a:solidFill>
              <a:srgbClr val="100729"/>
            </a:solidFill>
          </p:spPr>
        </p:sp>
      </p:grpSp>
      <p:sp>
        <p:nvSpPr>
          <p:cNvPr name="AutoShape 15" id="15"/>
          <p:cNvSpPr/>
          <p:nvPr/>
        </p:nvSpPr>
        <p:spPr>
          <a:xfrm flipV="true">
            <a:off x="15091845" y="5913658"/>
            <a:ext cx="0" cy="474268"/>
          </a:xfrm>
          <a:prstGeom prst="line">
            <a:avLst/>
          </a:prstGeom>
          <a:ln cap="rnd" w="47625">
            <a:solidFill>
              <a:srgbClr val="100729"/>
            </a:solidFill>
            <a:prstDash val="solid"/>
            <a:headEnd type="none" len="sm" w="sm"/>
            <a:tailEnd type="none" len="sm" w="sm"/>
          </a:ln>
        </p:spPr>
      </p:sp>
      <p:grpSp>
        <p:nvGrpSpPr>
          <p:cNvPr name="Group 16" id="16"/>
          <p:cNvGrpSpPr/>
          <p:nvPr/>
        </p:nvGrpSpPr>
        <p:grpSpPr>
          <a:xfrm rot="0">
            <a:off x="13506484" y="6390600"/>
            <a:ext cx="3170722" cy="948536"/>
            <a:chOff x="0" y="0"/>
            <a:chExt cx="1072565" cy="320863"/>
          </a:xfrm>
        </p:grpSpPr>
        <p:sp>
          <p:nvSpPr>
            <p:cNvPr name="Freeform 17" id="17"/>
            <p:cNvSpPr/>
            <p:nvPr/>
          </p:nvSpPr>
          <p:spPr>
            <a:xfrm flipH="false" flipV="false" rot="0">
              <a:off x="0" y="0"/>
              <a:ext cx="1072565" cy="320863"/>
            </a:xfrm>
            <a:custGeom>
              <a:avLst/>
              <a:gdLst/>
              <a:ahLst/>
              <a:cxnLst/>
              <a:rect r="r" b="b" t="t" l="l"/>
              <a:pathLst>
                <a:path h="320863" w="1072565">
                  <a:moveTo>
                    <a:pt x="0" y="0"/>
                  </a:moveTo>
                  <a:lnTo>
                    <a:pt x="1072565" y="0"/>
                  </a:lnTo>
                  <a:lnTo>
                    <a:pt x="1072565" y="320863"/>
                  </a:lnTo>
                  <a:lnTo>
                    <a:pt x="0" y="320863"/>
                  </a:lnTo>
                  <a:close/>
                </a:path>
              </a:pathLst>
            </a:custGeom>
            <a:solidFill>
              <a:srgbClr val="100729"/>
            </a:solidFill>
          </p:spPr>
        </p:sp>
      </p:grpSp>
      <p:sp>
        <p:nvSpPr>
          <p:cNvPr name="Freeform 18" id="18"/>
          <p:cNvSpPr/>
          <p:nvPr/>
        </p:nvSpPr>
        <p:spPr>
          <a:xfrm flipH="false" flipV="false" rot="0">
            <a:off x="15668231" y="0"/>
            <a:ext cx="2619769" cy="2619769"/>
          </a:xfrm>
          <a:custGeom>
            <a:avLst/>
            <a:gdLst/>
            <a:ahLst/>
            <a:cxnLst/>
            <a:rect r="r" b="b" t="t" l="l"/>
            <a:pathLst>
              <a:path h="2619769" w="2619769">
                <a:moveTo>
                  <a:pt x="0" y="0"/>
                </a:moveTo>
                <a:lnTo>
                  <a:pt x="2619769" y="0"/>
                </a:lnTo>
                <a:lnTo>
                  <a:pt x="2619769" y="2619769"/>
                </a:lnTo>
                <a:lnTo>
                  <a:pt x="0" y="2619769"/>
                </a:lnTo>
                <a:lnTo>
                  <a:pt x="0" y="0"/>
                </a:lnTo>
                <a:close/>
              </a:path>
            </a:pathLst>
          </a:custGeom>
          <a:blipFill>
            <a:blip r:embed="rId4"/>
            <a:stretch>
              <a:fillRect l="0" t="0" r="0" b="0"/>
            </a:stretch>
          </a:blipFill>
        </p:spPr>
      </p:sp>
      <p:sp>
        <p:nvSpPr>
          <p:cNvPr name="Freeform 19" id="19"/>
          <p:cNvSpPr/>
          <p:nvPr/>
        </p:nvSpPr>
        <p:spPr>
          <a:xfrm flipH="false" flipV="true" rot="1595100">
            <a:off x="5044070" y="5000541"/>
            <a:ext cx="1832411" cy="517656"/>
          </a:xfrm>
          <a:custGeom>
            <a:avLst/>
            <a:gdLst/>
            <a:ahLst/>
            <a:cxnLst/>
            <a:rect r="r" b="b" t="t" l="l"/>
            <a:pathLst>
              <a:path h="517656" w="1832411">
                <a:moveTo>
                  <a:pt x="0" y="517656"/>
                </a:moveTo>
                <a:lnTo>
                  <a:pt x="1832411" y="517656"/>
                </a:lnTo>
                <a:lnTo>
                  <a:pt x="1832411" y="0"/>
                </a:lnTo>
                <a:lnTo>
                  <a:pt x="0" y="0"/>
                </a:lnTo>
                <a:lnTo>
                  <a:pt x="0" y="517656"/>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0" id="20"/>
          <p:cNvSpPr txBox="true"/>
          <p:nvPr/>
        </p:nvSpPr>
        <p:spPr>
          <a:xfrm rot="0">
            <a:off x="1273607" y="720565"/>
            <a:ext cx="12642702" cy="2270510"/>
          </a:xfrm>
          <a:prstGeom prst="rect">
            <a:avLst/>
          </a:prstGeom>
        </p:spPr>
        <p:txBody>
          <a:bodyPr anchor="t" rtlCol="false" tIns="0" lIns="0" bIns="0" rIns="0">
            <a:spAutoFit/>
          </a:bodyPr>
          <a:lstStyle/>
          <a:p>
            <a:pPr algn="l">
              <a:lnSpc>
                <a:spcPts val="8765"/>
              </a:lnSpc>
            </a:pPr>
            <a:r>
              <a:rPr lang="en-US" sz="8765">
                <a:solidFill>
                  <a:srgbClr val="38635A"/>
                </a:solidFill>
                <a:latin typeface="Montserrat Ultra-Bold"/>
                <a:ea typeface="Montserrat Ultra-Bold"/>
                <a:cs typeface="Montserrat Ultra-Bold"/>
                <a:sym typeface="Montserrat Ultra-Bold"/>
              </a:rPr>
              <a:t>Grant Cycle</a:t>
            </a:r>
          </a:p>
          <a:p>
            <a:pPr algn="l">
              <a:lnSpc>
                <a:spcPts val="8765"/>
              </a:lnSpc>
              <a:spcBef>
                <a:spcPct val="0"/>
              </a:spcBef>
            </a:pPr>
            <a:r>
              <a:rPr lang="en-US" sz="8765">
                <a:solidFill>
                  <a:srgbClr val="38635A"/>
                </a:solidFill>
                <a:latin typeface="Montserrat Ultra-Bold"/>
                <a:ea typeface="Montserrat Ultra-Bold"/>
                <a:cs typeface="Montserrat Ultra-Bold"/>
                <a:sym typeface="Montserrat Ultra-Bold"/>
              </a:rPr>
              <a:t>Timeline</a:t>
            </a:r>
          </a:p>
        </p:txBody>
      </p:sp>
      <p:sp>
        <p:nvSpPr>
          <p:cNvPr name="TextBox 21" id="21"/>
          <p:cNvSpPr txBox="true"/>
          <p:nvPr/>
        </p:nvSpPr>
        <p:spPr>
          <a:xfrm rot="0">
            <a:off x="1028700" y="3197101"/>
            <a:ext cx="4334909" cy="850900"/>
          </a:xfrm>
          <a:prstGeom prst="rect">
            <a:avLst/>
          </a:prstGeom>
        </p:spPr>
        <p:txBody>
          <a:bodyPr anchor="t" rtlCol="false" tIns="0" lIns="0" bIns="0" rIns="0">
            <a:spAutoFit/>
          </a:bodyPr>
          <a:lstStyle/>
          <a:p>
            <a:pPr algn="ctr">
              <a:lnSpc>
                <a:spcPts val="3499"/>
              </a:lnSpc>
            </a:pPr>
            <a:r>
              <a:rPr lang="en-US" sz="2499">
                <a:solidFill>
                  <a:srgbClr val="000000"/>
                </a:solidFill>
                <a:latin typeface="Montserrat"/>
                <a:ea typeface="Montserrat"/>
                <a:cs typeface="Montserrat"/>
                <a:sym typeface="Montserrat"/>
              </a:rPr>
              <a:t>Grants Open</a:t>
            </a:r>
          </a:p>
          <a:p>
            <a:pPr algn="ctr">
              <a:lnSpc>
                <a:spcPts val="3499"/>
              </a:lnSpc>
            </a:pPr>
            <a:r>
              <a:rPr lang="en-US" sz="2499">
                <a:solidFill>
                  <a:srgbClr val="000000"/>
                </a:solidFill>
                <a:latin typeface="Montserrat"/>
                <a:ea typeface="Montserrat"/>
                <a:cs typeface="Montserrat"/>
                <a:sym typeface="Montserrat"/>
              </a:rPr>
              <a:t>Due in Summer</a:t>
            </a:r>
          </a:p>
        </p:txBody>
      </p:sp>
      <p:sp>
        <p:nvSpPr>
          <p:cNvPr name="TextBox 22" id="22"/>
          <p:cNvSpPr txBox="true"/>
          <p:nvPr/>
        </p:nvSpPr>
        <p:spPr>
          <a:xfrm rot="0">
            <a:off x="4727989" y="7820543"/>
            <a:ext cx="4334909" cy="850900"/>
          </a:xfrm>
          <a:prstGeom prst="rect">
            <a:avLst/>
          </a:prstGeom>
        </p:spPr>
        <p:txBody>
          <a:bodyPr anchor="t" rtlCol="false" tIns="0" lIns="0" bIns="0" rIns="0">
            <a:spAutoFit/>
          </a:bodyPr>
          <a:lstStyle/>
          <a:p>
            <a:pPr algn="ctr">
              <a:lnSpc>
                <a:spcPts val="3499"/>
              </a:lnSpc>
            </a:pPr>
            <a:r>
              <a:rPr lang="en-US" sz="2499">
                <a:solidFill>
                  <a:srgbClr val="000000"/>
                </a:solidFill>
                <a:latin typeface="Montserrat"/>
                <a:ea typeface="Montserrat"/>
                <a:cs typeface="Montserrat"/>
                <a:sym typeface="Montserrat"/>
              </a:rPr>
              <a:t>Grants Open </a:t>
            </a:r>
          </a:p>
          <a:p>
            <a:pPr algn="ctr">
              <a:lnSpc>
                <a:spcPts val="3499"/>
              </a:lnSpc>
            </a:pPr>
            <a:r>
              <a:rPr lang="en-US" sz="2499">
                <a:solidFill>
                  <a:srgbClr val="000000"/>
                </a:solidFill>
                <a:latin typeface="Montserrat"/>
                <a:ea typeface="Montserrat"/>
                <a:cs typeface="Montserrat"/>
                <a:sym typeface="Montserrat"/>
              </a:rPr>
              <a:t>Due in Fall</a:t>
            </a:r>
          </a:p>
        </p:txBody>
      </p:sp>
      <p:sp>
        <p:nvSpPr>
          <p:cNvPr name="TextBox 23" id="23"/>
          <p:cNvSpPr txBox="true"/>
          <p:nvPr/>
        </p:nvSpPr>
        <p:spPr>
          <a:xfrm rot="0">
            <a:off x="8927341" y="3197101"/>
            <a:ext cx="4334909" cy="850900"/>
          </a:xfrm>
          <a:prstGeom prst="rect">
            <a:avLst/>
          </a:prstGeom>
        </p:spPr>
        <p:txBody>
          <a:bodyPr anchor="t" rtlCol="false" tIns="0" lIns="0" bIns="0" rIns="0">
            <a:spAutoFit/>
          </a:bodyPr>
          <a:lstStyle/>
          <a:p>
            <a:pPr algn="ctr">
              <a:lnSpc>
                <a:spcPts val="3499"/>
              </a:lnSpc>
            </a:pPr>
            <a:r>
              <a:rPr lang="en-US" sz="2499">
                <a:solidFill>
                  <a:srgbClr val="000000"/>
                </a:solidFill>
                <a:latin typeface="Montserrat"/>
                <a:ea typeface="Montserrat"/>
                <a:cs typeface="Montserrat"/>
                <a:sym typeface="Montserrat"/>
              </a:rPr>
              <a:t>Grants Open </a:t>
            </a:r>
          </a:p>
          <a:p>
            <a:pPr algn="ctr">
              <a:lnSpc>
                <a:spcPts val="3499"/>
              </a:lnSpc>
            </a:pPr>
            <a:r>
              <a:rPr lang="en-US" sz="2499">
                <a:solidFill>
                  <a:srgbClr val="000000"/>
                </a:solidFill>
                <a:latin typeface="Montserrat"/>
                <a:ea typeface="Montserrat"/>
                <a:cs typeface="Montserrat"/>
                <a:sym typeface="Montserrat"/>
              </a:rPr>
              <a:t>Due in Winter</a:t>
            </a:r>
          </a:p>
        </p:txBody>
      </p:sp>
      <p:sp>
        <p:nvSpPr>
          <p:cNvPr name="TextBox 24" id="24"/>
          <p:cNvSpPr txBox="true"/>
          <p:nvPr/>
        </p:nvSpPr>
        <p:spPr>
          <a:xfrm rot="0">
            <a:off x="2044432" y="4751495"/>
            <a:ext cx="2303446" cy="507874"/>
          </a:xfrm>
          <a:prstGeom prst="rect">
            <a:avLst/>
          </a:prstGeom>
        </p:spPr>
        <p:txBody>
          <a:bodyPr anchor="t" rtlCol="false" tIns="0" lIns="0" bIns="0" rIns="0">
            <a:spAutoFit/>
          </a:bodyPr>
          <a:lstStyle/>
          <a:p>
            <a:pPr algn="ctr">
              <a:lnSpc>
                <a:spcPts val="3870"/>
              </a:lnSpc>
              <a:spcBef>
                <a:spcPct val="0"/>
              </a:spcBef>
            </a:pPr>
            <a:r>
              <a:rPr lang="en-US" sz="3870">
                <a:solidFill>
                  <a:srgbClr val="FFFFFF"/>
                </a:solidFill>
                <a:latin typeface="Montserrat Bold"/>
                <a:ea typeface="Montserrat Bold"/>
                <a:cs typeface="Montserrat Bold"/>
                <a:sym typeface="Montserrat Bold"/>
              </a:rPr>
              <a:t>Spring</a:t>
            </a:r>
          </a:p>
        </p:txBody>
      </p:sp>
      <p:sp>
        <p:nvSpPr>
          <p:cNvPr name="TextBox 25" id="25"/>
          <p:cNvSpPr txBox="true"/>
          <p:nvPr/>
        </p:nvSpPr>
        <p:spPr>
          <a:xfrm rot="0">
            <a:off x="9919260" y="4751495"/>
            <a:ext cx="2303446" cy="507874"/>
          </a:xfrm>
          <a:prstGeom prst="rect">
            <a:avLst/>
          </a:prstGeom>
        </p:spPr>
        <p:txBody>
          <a:bodyPr anchor="t" rtlCol="false" tIns="0" lIns="0" bIns="0" rIns="0">
            <a:spAutoFit/>
          </a:bodyPr>
          <a:lstStyle/>
          <a:p>
            <a:pPr algn="ctr">
              <a:lnSpc>
                <a:spcPts val="3870"/>
              </a:lnSpc>
              <a:spcBef>
                <a:spcPct val="0"/>
              </a:spcBef>
            </a:pPr>
            <a:r>
              <a:rPr lang="en-US" sz="3870">
                <a:solidFill>
                  <a:srgbClr val="FFFFFF"/>
                </a:solidFill>
                <a:latin typeface="Montserrat Bold"/>
                <a:ea typeface="Montserrat Bold"/>
                <a:cs typeface="Montserrat Bold"/>
                <a:sym typeface="Montserrat Bold"/>
              </a:rPr>
              <a:t>Fall</a:t>
            </a:r>
          </a:p>
        </p:txBody>
      </p:sp>
      <p:sp>
        <p:nvSpPr>
          <p:cNvPr name="TextBox 26" id="26"/>
          <p:cNvSpPr txBox="true"/>
          <p:nvPr/>
        </p:nvSpPr>
        <p:spPr>
          <a:xfrm rot="0">
            <a:off x="5719908" y="6698866"/>
            <a:ext cx="2303446" cy="507874"/>
          </a:xfrm>
          <a:prstGeom prst="rect">
            <a:avLst/>
          </a:prstGeom>
        </p:spPr>
        <p:txBody>
          <a:bodyPr anchor="t" rtlCol="false" tIns="0" lIns="0" bIns="0" rIns="0">
            <a:spAutoFit/>
          </a:bodyPr>
          <a:lstStyle/>
          <a:p>
            <a:pPr algn="ctr">
              <a:lnSpc>
                <a:spcPts val="3870"/>
              </a:lnSpc>
              <a:spcBef>
                <a:spcPct val="0"/>
              </a:spcBef>
            </a:pPr>
            <a:r>
              <a:rPr lang="en-US" sz="3870">
                <a:solidFill>
                  <a:srgbClr val="FFFFFF"/>
                </a:solidFill>
                <a:latin typeface="Montserrat Bold"/>
                <a:ea typeface="Montserrat Bold"/>
                <a:cs typeface="Montserrat Bold"/>
                <a:sym typeface="Montserrat Bold"/>
              </a:rPr>
              <a:t>Summer</a:t>
            </a:r>
          </a:p>
        </p:txBody>
      </p:sp>
      <p:sp>
        <p:nvSpPr>
          <p:cNvPr name="TextBox 27" id="27"/>
          <p:cNvSpPr txBox="true"/>
          <p:nvPr/>
        </p:nvSpPr>
        <p:spPr>
          <a:xfrm rot="0">
            <a:off x="12924391" y="7772918"/>
            <a:ext cx="4334909" cy="850900"/>
          </a:xfrm>
          <a:prstGeom prst="rect">
            <a:avLst/>
          </a:prstGeom>
        </p:spPr>
        <p:txBody>
          <a:bodyPr anchor="t" rtlCol="false" tIns="0" lIns="0" bIns="0" rIns="0">
            <a:spAutoFit/>
          </a:bodyPr>
          <a:lstStyle/>
          <a:p>
            <a:pPr algn="ctr">
              <a:lnSpc>
                <a:spcPts val="3499"/>
              </a:lnSpc>
            </a:pPr>
            <a:r>
              <a:rPr lang="en-US" sz="2499">
                <a:solidFill>
                  <a:srgbClr val="000000"/>
                </a:solidFill>
                <a:latin typeface="Montserrat"/>
                <a:ea typeface="Montserrat"/>
                <a:cs typeface="Montserrat"/>
                <a:sym typeface="Montserrat"/>
              </a:rPr>
              <a:t>Grants Open</a:t>
            </a:r>
          </a:p>
          <a:p>
            <a:pPr algn="ctr">
              <a:lnSpc>
                <a:spcPts val="3499"/>
              </a:lnSpc>
            </a:pPr>
            <a:r>
              <a:rPr lang="en-US" sz="2499">
                <a:solidFill>
                  <a:srgbClr val="000000"/>
                </a:solidFill>
                <a:latin typeface="Montserrat"/>
                <a:ea typeface="Montserrat"/>
                <a:cs typeface="Montserrat"/>
                <a:sym typeface="Montserrat"/>
              </a:rPr>
              <a:t>Due in Spring</a:t>
            </a:r>
          </a:p>
        </p:txBody>
      </p:sp>
      <p:sp>
        <p:nvSpPr>
          <p:cNvPr name="TextBox 28" id="28"/>
          <p:cNvSpPr txBox="true"/>
          <p:nvPr/>
        </p:nvSpPr>
        <p:spPr>
          <a:xfrm rot="0">
            <a:off x="13916310" y="6651241"/>
            <a:ext cx="2303446" cy="507874"/>
          </a:xfrm>
          <a:prstGeom prst="rect">
            <a:avLst/>
          </a:prstGeom>
        </p:spPr>
        <p:txBody>
          <a:bodyPr anchor="t" rtlCol="false" tIns="0" lIns="0" bIns="0" rIns="0">
            <a:spAutoFit/>
          </a:bodyPr>
          <a:lstStyle/>
          <a:p>
            <a:pPr algn="ctr">
              <a:lnSpc>
                <a:spcPts val="3870"/>
              </a:lnSpc>
              <a:spcBef>
                <a:spcPct val="0"/>
              </a:spcBef>
            </a:pPr>
            <a:r>
              <a:rPr lang="en-US" sz="3870">
                <a:solidFill>
                  <a:srgbClr val="FFFFFF"/>
                </a:solidFill>
                <a:latin typeface="Montserrat Bold"/>
                <a:ea typeface="Montserrat Bold"/>
                <a:cs typeface="Montserrat Bold"/>
                <a:sym typeface="Montserrat Bold"/>
              </a:rPr>
              <a:t>Winter</a:t>
            </a:r>
          </a:p>
        </p:txBody>
      </p:sp>
      <p:sp>
        <p:nvSpPr>
          <p:cNvPr name="TextBox 29" id="29"/>
          <p:cNvSpPr txBox="true"/>
          <p:nvPr/>
        </p:nvSpPr>
        <p:spPr>
          <a:xfrm rot="0">
            <a:off x="5363609" y="4286126"/>
            <a:ext cx="2208933" cy="720662"/>
          </a:xfrm>
          <a:prstGeom prst="rect">
            <a:avLst/>
          </a:prstGeom>
        </p:spPr>
        <p:txBody>
          <a:bodyPr anchor="t" rtlCol="false" tIns="0" lIns="0" bIns="0" rIns="0">
            <a:spAutoFit/>
          </a:bodyPr>
          <a:lstStyle/>
          <a:p>
            <a:pPr algn="ctr">
              <a:lnSpc>
                <a:spcPts val="2813"/>
              </a:lnSpc>
              <a:spcBef>
                <a:spcPct val="0"/>
              </a:spcBef>
            </a:pPr>
            <a:r>
              <a:rPr lang="en-US" sz="2813">
                <a:solidFill>
                  <a:srgbClr val="C8531F"/>
                </a:solidFill>
                <a:latin typeface="Montserrat Bold"/>
                <a:ea typeface="Montserrat Bold"/>
                <a:cs typeface="Montserrat Bold"/>
                <a:sym typeface="Montserrat Bold"/>
              </a:rPr>
              <a:t>WE ARE HERE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82420" y="9096375"/>
            <a:ext cx="18852841" cy="0"/>
          </a:xfrm>
          <a:prstGeom prst="line">
            <a:avLst/>
          </a:prstGeom>
          <a:ln cap="rnd" w="28575">
            <a:solidFill>
              <a:srgbClr val="C8531F"/>
            </a:solidFill>
            <a:prstDash val="solid"/>
            <a:headEnd type="none" len="sm" w="sm"/>
            <a:tailEnd type="none" len="sm" w="sm"/>
          </a:ln>
        </p:spPr>
      </p:sp>
      <p:grpSp>
        <p:nvGrpSpPr>
          <p:cNvPr name="Group 3" id="3"/>
          <p:cNvGrpSpPr/>
          <p:nvPr/>
        </p:nvGrpSpPr>
        <p:grpSpPr>
          <a:xfrm rot="0">
            <a:off x="13512899" y="0"/>
            <a:ext cx="8686715" cy="10287000"/>
            <a:chOff x="0" y="0"/>
            <a:chExt cx="11582287" cy="13716000"/>
          </a:xfrm>
        </p:grpSpPr>
        <p:pic>
          <p:nvPicPr>
            <p:cNvPr name="Picture 4" id="4"/>
            <p:cNvPicPr>
              <a:picLocks noChangeAspect="true"/>
            </p:cNvPicPr>
            <p:nvPr/>
          </p:nvPicPr>
          <p:blipFill>
            <a:blip r:embed="rId3"/>
            <a:srcRect l="43950" t="0" r="0" b="0"/>
            <a:stretch>
              <a:fillRect/>
            </a:stretch>
          </p:blipFill>
          <p:spPr>
            <a:xfrm flipH="false" flipV="false">
              <a:off x="0" y="0"/>
              <a:ext cx="11582287" cy="13716000"/>
            </a:xfrm>
            <a:prstGeom prst="rect">
              <a:avLst/>
            </a:prstGeom>
          </p:spPr>
        </p:pic>
      </p:grpSp>
      <p:sp>
        <p:nvSpPr>
          <p:cNvPr name="Freeform 5" id="5"/>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l="0" t="0" r="0" b="0"/>
            </a:stretch>
          </a:blipFill>
        </p:spPr>
      </p:sp>
      <p:sp>
        <p:nvSpPr>
          <p:cNvPr name="AutoShape 6" id="6"/>
          <p:cNvSpPr/>
          <p:nvPr/>
        </p:nvSpPr>
        <p:spPr>
          <a:xfrm rot="-5376337">
            <a:off x="-400441" y="3241875"/>
            <a:ext cx="2075766" cy="0"/>
          </a:xfrm>
          <a:prstGeom prst="line">
            <a:avLst/>
          </a:prstGeom>
          <a:ln cap="rnd" w="28575">
            <a:solidFill>
              <a:srgbClr val="C8531F">
                <a:alpha val="74902"/>
              </a:srgbClr>
            </a:solidFill>
            <a:prstDash val="solid"/>
            <a:headEnd type="none" len="sm" w="sm"/>
            <a:tailEnd type="none" len="sm" w="sm"/>
          </a:ln>
        </p:spPr>
      </p:sp>
      <p:grpSp>
        <p:nvGrpSpPr>
          <p:cNvPr name="Group 7" id="7"/>
          <p:cNvGrpSpPr/>
          <p:nvPr/>
        </p:nvGrpSpPr>
        <p:grpSpPr>
          <a:xfrm rot="0">
            <a:off x="1550938" y="6661366"/>
            <a:ext cx="577806" cy="57780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grpSp>
        <p:nvGrpSpPr>
          <p:cNvPr name="Group 9" id="9"/>
          <p:cNvGrpSpPr/>
          <p:nvPr/>
        </p:nvGrpSpPr>
        <p:grpSpPr>
          <a:xfrm rot="0">
            <a:off x="1550938" y="7921200"/>
            <a:ext cx="577806" cy="577806"/>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11" id="11"/>
          <p:cNvSpPr txBox="true"/>
          <p:nvPr/>
        </p:nvSpPr>
        <p:spPr>
          <a:xfrm rot="0">
            <a:off x="1550938" y="523177"/>
            <a:ext cx="15052821" cy="1590680"/>
          </a:xfrm>
          <a:prstGeom prst="rect">
            <a:avLst/>
          </a:prstGeom>
        </p:spPr>
        <p:txBody>
          <a:bodyPr anchor="t" rtlCol="false" tIns="0" lIns="0" bIns="0" rIns="0">
            <a:spAutoFit/>
          </a:bodyPr>
          <a:lstStyle/>
          <a:p>
            <a:pPr algn="l">
              <a:lnSpc>
                <a:spcPts val="6000"/>
              </a:lnSpc>
            </a:pPr>
            <a:r>
              <a:rPr lang="en-US" sz="6000">
                <a:solidFill>
                  <a:srgbClr val="38635A"/>
                </a:solidFill>
                <a:latin typeface="Arial CE 1"/>
                <a:ea typeface="Arial CE 1"/>
                <a:cs typeface="Arial CE 1"/>
                <a:sym typeface="Arial CE 1"/>
              </a:rPr>
              <a:t>Safe Streets and Roads for All</a:t>
            </a:r>
          </a:p>
          <a:p>
            <a:pPr algn="l" marL="0" indent="0" lvl="0">
              <a:lnSpc>
                <a:spcPts val="6000"/>
              </a:lnSpc>
              <a:spcBef>
                <a:spcPct val="0"/>
              </a:spcBef>
            </a:pPr>
            <a:r>
              <a:rPr lang="en-US" sz="6000">
                <a:solidFill>
                  <a:srgbClr val="38635A"/>
                </a:solidFill>
                <a:latin typeface="Arial CE 1"/>
                <a:ea typeface="Arial CE 1"/>
                <a:cs typeface="Arial CE 1"/>
                <a:sym typeface="Arial CE 1"/>
              </a:rPr>
              <a:t>(SS4A)</a:t>
            </a:r>
          </a:p>
        </p:txBody>
      </p:sp>
      <p:sp>
        <p:nvSpPr>
          <p:cNvPr name="TextBox 12" id="12"/>
          <p:cNvSpPr txBox="true"/>
          <p:nvPr/>
        </p:nvSpPr>
        <p:spPr>
          <a:xfrm rot="0">
            <a:off x="1550938" y="2243702"/>
            <a:ext cx="11791875" cy="2050319"/>
          </a:xfrm>
          <a:prstGeom prst="rect">
            <a:avLst/>
          </a:prstGeom>
        </p:spPr>
        <p:txBody>
          <a:bodyPr anchor="t" rtlCol="false" tIns="0" lIns="0" bIns="0" rIns="0">
            <a:spAutoFit/>
          </a:bodyPr>
          <a:lstStyle/>
          <a:p>
            <a:pPr algn="just">
              <a:lnSpc>
                <a:spcPts val="4065"/>
              </a:lnSpc>
            </a:pPr>
            <a:r>
              <a:rPr lang="en-US" sz="2903">
                <a:solidFill>
                  <a:srgbClr val="C8531F"/>
                </a:solidFill>
                <a:latin typeface="Arial CE 1"/>
                <a:ea typeface="Arial CE 1"/>
                <a:cs typeface="Arial CE 1"/>
                <a:sym typeface="Arial CE 1"/>
              </a:rPr>
              <a:t>AMOUNT: </a:t>
            </a:r>
            <a:r>
              <a:rPr lang="en-US" sz="2903">
                <a:solidFill>
                  <a:srgbClr val="000000"/>
                </a:solidFill>
                <a:latin typeface="Arial CE 1"/>
                <a:ea typeface="Arial CE 1"/>
                <a:cs typeface="Arial CE 1"/>
                <a:sym typeface="Arial CE 1"/>
              </a:rPr>
              <a:t>$10 Million max. (Planning &amp; Demonstration Grants</a:t>
            </a:r>
          </a:p>
          <a:p>
            <a:pPr algn="just">
              <a:lnSpc>
                <a:spcPts val="4065"/>
              </a:lnSpc>
            </a:pPr>
            <a:r>
              <a:rPr lang="en-US" sz="2903">
                <a:solidFill>
                  <a:srgbClr val="000000"/>
                </a:solidFill>
                <a:latin typeface="Arial CE 1"/>
                <a:ea typeface="Arial CE 1"/>
                <a:cs typeface="Arial CE 1"/>
                <a:sym typeface="Arial CE 1"/>
              </a:rPr>
              <a:t>                  $25 Million max. (Implementation Award)</a:t>
            </a:r>
          </a:p>
          <a:p>
            <a:pPr algn="just">
              <a:lnSpc>
                <a:spcPts val="4065"/>
              </a:lnSpc>
            </a:pPr>
          </a:p>
          <a:p>
            <a:pPr algn="just">
              <a:lnSpc>
                <a:spcPts val="4065"/>
              </a:lnSpc>
            </a:pPr>
            <a:r>
              <a:rPr lang="en-US" sz="2903">
                <a:solidFill>
                  <a:srgbClr val="C8531F"/>
                </a:solidFill>
                <a:latin typeface="Arial CE 1"/>
                <a:ea typeface="Arial CE 1"/>
                <a:cs typeface="Arial CE 1"/>
                <a:sym typeface="Arial CE 1"/>
              </a:rPr>
              <a:t>DEADLINE: </a:t>
            </a:r>
            <a:r>
              <a:rPr lang="en-US" sz="2903">
                <a:solidFill>
                  <a:srgbClr val="000000"/>
                </a:solidFill>
                <a:latin typeface="Arial CE 1"/>
                <a:ea typeface="Arial CE 1"/>
                <a:cs typeface="Arial CE 1"/>
                <a:sym typeface="Arial CE 1"/>
              </a:rPr>
              <a:t>August 29, 2024</a:t>
            </a:r>
          </a:p>
        </p:txBody>
      </p:sp>
      <p:sp>
        <p:nvSpPr>
          <p:cNvPr name="TextBox 13" id="13"/>
          <p:cNvSpPr txBox="true"/>
          <p:nvPr/>
        </p:nvSpPr>
        <p:spPr>
          <a:xfrm rot="0">
            <a:off x="2648833" y="6589907"/>
            <a:ext cx="9865041" cy="730250"/>
          </a:xfrm>
          <a:prstGeom prst="rect">
            <a:avLst/>
          </a:prstGeom>
        </p:spPr>
        <p:txBody>
          <a:bodyPr anchor="t" rtlCol="false" tIns="0" lIns="0" bIns="0" rIns="0">
            <a:spAutoFit/>
          </a:bodyPr>
          <a:lstStyle/>
          <a:p>
            <a:pPr algn="l">
              <a:lnSpc>
                <a:spcPts val="2874"/>
              </a:lnSpc>
            </a:pPr>
            <a:r>
              <a:rPr lang="en-US" sz="2499">
                <a:solidFill>
                  <a:srgbClr val="000000"/>
                </a:solidFill>
                <a:latin typeface="Arial CE 2"/>
                <a:ea typeface="Arial CE 2"/>
                <a:cs typeface="Arial CE 2"/>
                <a:sym typeface="Arial CE 2"/>
              </a:rPr>
              <a:t>There are three program tracts:</a:t>
            </a:r>
          </a:p>
          <a:p>
            <a:pPr algn="l" marL="0" indent="0" lvl="0">
              <a:lnSpc>
                <a:spcPts val="2874"/>
              </a:lnSpc>
              <a:spcBef>
                <a:spcPct val="0"/>
              </a:spcBef>
            </a:pPr>
            <a:r>
              <a:rPr lang="en-US" sz="2499">
                <a:solidFill>
                  <a:srgbClr val="000000"/>
                </a:solidFill>
                <a:latin typeface="Arial CE 2"/>
                <a:ea typeface="Arial CE 2"/>
                <a:cs typeface="Arial CE 2"/>
                <a:sym typeface="Arial CE 2"/>
              </a:rPr>
              <a:t>Planning Grants, Demonstration Grants, and Implementation Grants. </a:t>
            </a:r>
          </a:p>
        </p:txBody>
      </p:sp>
      <p:grpSp>
        <p:nvGrpSpPr>
          <p:cNvPr name="Group 14" id="14"/>
          <p:cNvGrpSpPr/>
          <p:nvPr/>
        </p:nvGrpSpPr>
        <p:grpSpPr>
          <a:xfrm rot="0">
            <a:off x="1550938" y="4821432"/>
            <a:ext cx="577806" cy="577806"/>
            <a:chOff x="0" y="0"/>
            <a:chExt cx="6350000" cy="6350000"/>
          </a:xfrm>
        </p:grpSpPr>
        <p:sp>
          <p:nvSpPr>
            <p:cNvPr name="Freeform 15" id="1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16" id="16"/>
          <p:cNvSpPr txBox="true"/>
          <p:nvPr/>
        </p:nvSpPr>
        <p:spPr>
          <a:xfrm rot="0">
            <a:off x="2648833" y="4592832"/>
            <a:ext cx="9865041" cy="181610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Awarded on a competitive basis, SS4A supports planning infrastructure, behavioral, operational initiatives to prevent death and series injuries on roads and streets involving all roadway users, including pedestrians, bicyclists, public transportation, motorists and commercial vehicle operators. </a:t>
            </a:r>
          </a:p>
        </p:txBody>
      </p:sp>
      <p:sp>
        <p:nvSpPr>
          <p:cNvPr name="Freeform 17" id="17"/>
          <p:cNvSpPr/>
          <p:nvPr/>
        </p:nvSpPr>
        <p:spPr>
          <a:xfrm flipH="false" flipV="false" rot="0">
            <a:off x="0" y="8960260"/>
            <a:ext cx="1648654" cy="1144503"/>
          </a:xfrm>
          <a:custGeom>
            <a:avLst/>
            <a:gdLst/>
            <a:ahLst/>
            <a:cxnLst/>
            <a:rect r="r" b="b" t="t" l="l"/>
            <a:pathLst>
              <a:path h="1144503" w="1648654">
                <a:moveTo>
                  <a:pt x="0" y="0"/>
                </a:moveTo>
                <a:lnTo>
                  <a:pt x="1648654" y="0"/>
                </a:lnTo>
                <a:lnTo>
                  <a:pt x="1648654" y="1144503"/>
                </a:lnTo>
                <a:lnTo>
                  <a:pt x="0" y="1144503"/>
                </a:lnTo>
                <a:lnTo>
                  <a:pt x="0" y="0"/>
                </a:lnTo>
                <a:close/>
              </a:path>
            </a:pathLst>
          </a:custGeom>
          <a:blipFill>
            <a:blip r:embed="rId6"/>
            <a:stretch>
              <a:fillRect l="0" t="0" r="0" b="-44049"/>
            </a:stretch>
          </a:blipFill>
        </p:spPr>
      </p:sp>
      <p:sp>
        <p:nvSpPr>
          <p:cNvPr name="TextBox 18" id="18"/>
          <p:cNvSpPr txBox="true"/>
          <p:nvPr/>
        </p:nvSpPr>
        <p:spPr>
          <a:xfrm rot="0">
            <a:off x="2648833" y="7801993"/>
            <a:ext cx="9865041" cy="803021"/>
          </a:xfrm>
          <a:prstGeom prst="rect">
            <a:avLst/>
          </a:prstGeom>
        </p:spPr>
        <p:txBody>
          <a:bodyPr anchor="t" rtlCol="false" tIns="0" lIns="0" bIns="0" rIns="0">
            <a:spAutoFit/>
          </a:bodyPr>
          <a:lstStyle/>
          <a:p>
            <a:pPr algn="l">
              <a:lnSpc>
                <a:spcPts val="3171"/>
              </a:lnSpc>
              <a:spcBef>
                <a:spcPct val="0"/>
              </a:spcBef>
            </a:pPr>
            <a:r>
              <a:rPr lang="en-US" sz="2599">
                <a:solidFill>
                  <a:srgbClr val="000000"/>
                </a:solidFill>
                <a:latin typeface="Arial CE 2"/>
                <a:ea typeface="Arial CE 2"/>
                <a:cs typeface="Arial CE 2"/>
                <a:sym typeface="Arial CE 2"/>
              </a:rPr>
              <a:t>Before an applicant can apply for an implementation grant, they must have an approved Safety Action Plan. </a:t>
            </a:r>
          </a:p>
        </p:txBody>
      </p:sp>
      <p:sp>
        <p:nvSpPr>
          <p:cNvPr name="TextBox 19" id="19"/>
          <p:cNvSpPr txBox="true"/>
          <p:nvPr/>
        </p:nvSpPr>
        <p:spPr>
          <a:xfrm rot="0">
            <a:off x="3486937" y="3329329"/>
            <a:ext cx="8109942" cy="412496"/>
          </a:xfrm>
          <a:prstGeom prst="rect">
            <a:avLst/>
          </a:prstGeom>
        </p:spPr>
        <p:txBody>
          <a:bodyPr anchor="t" rtlCol="false" tIns="0" lIns="0" bIns="0" rIns="0">
            <a:spAutoFit/>
          </a:bodyPr>
          <a:lstStyle/>
          <a:p>
            <a:pPr algn="ctr">
              <a:lnSpc>
                <a:spcPts val="3171"/>
              </a:lnSpc>
              <a:spcBef>
                <a:spcPct val="0"/>
              </a:spcBef>
            </a:pPr>
            <a:r>
              <a:rPr lang="en-US" sz="2599">
                <a:solidFill>
                  <a:srgbClr val="000000"/>
                </a:solidFill>
                <a:latin typeface="Arial CE 3"/>
                <a:ea typeface="Arial CE 3"/>
                <a:cs typeface="Arial CE 3"/>
                <a:sym typeface="Arial CE 3"/>
              </a:rPr>
              <a:t>20% Non-Federal Match - In Kind &amp; Cash Contributions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82420" y="9096375"/>
            <a:ext cx="18852841" cy="0"/>
          </a:xfrm>
          <a:prstGeom prst="line">
            <a:avLst/>
          </a:prstGeom>
          <a:ln cap="rnd" w="28575">
            <a:solidFill>
              <a:srgbClr val="C8531F"/>
            </a:solidFill>
            <a:prstDash val="solid"/>
            <a:headEnd type="none" len="sm" w="sm"/>
            <a:tailEnd type="none" len="sm" w="sm"/>
          </a:ln>
        </p:spPr>
      </p:sp>
      <p:grpSp>
        <p:nvGrpSpPr>
          <p:cNvPr name="Group 3" id="3"/>
          <p:cNvGrpSpPr/>
          <p:nvPr/>
        </p:nvGrpSpPr>
        <p:grpSpPr>
          <a:xfrm rot="0">
            <a:off x="14668500" y="0"/>
            <a:ext cx="8686715" cy="10287000"/>
            <a:chOff x="0" y="0"/>
            <a:chExt cx="11582287" cy="13716000"/>
          </a:xfrm>
        </p:grpSpPr>
        <p:pic>
          <p:nvPicPr>
            <p:cNvPr name="Picture 4" id="4"/>
            <p:cNvPicPr>
              <a:picLocks noChangeAspect="true"/>
            </p:cNvPicPr>
            <p:nvPr/>
          </p:nvPicPr>
          <p:blipFill>
            <a:blip r:embed="rId2"/>
            <a:srcRect l="21869" t="0" r="21869" b="0"/>
            <a:stretch>
              <a:fillRect/>
            </a:stretch>
          </p:blipFill>
          <p:spPr>
            <a:xfrm flipH="true" flipV="false">
              <a:off x="0" y="0"/>
              <a:ext cx="11582287" cy="13716000"/>
            </a:xfrm>
            <a:prstGeom prst="rect">
              <a:avLst/>
            </a:prstGeom>
          </p:spPr>
        </p:pic>
      </p:grpSp>
      <p:sp>
        <p:nvSpPr>
          <p:cNvPr name="Freeform 5" id="5"/>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5376337">
            <a:off x="-400441" y="3241875"/>
            <a:ext cx="2075766" cy="0"/>
          </a:xfrm>
          <a:prstGeom prst="line">
            <a:avLst/>
          </a:prstGeom>
          <a:ln cap="rnd" w="28575">
            <a:solidFill>
              <a:srgbClr val="C8531F">
                <a:alpha val="74902"/>
              </a:srgbClr>
            </a:solidFill>
            <a:prstDash val="solid"/>
            <a:headEnd type="none" len="sm" w="sm"/>
            <a:tailEnd type="none" len="sm" w="sm"/>
          </a:ln>
        </p:spPr>
      </p:sp>
      <p:grpSp>
        <p:nvGrpSpPr>
          <p:cNvPr name="Group 7" id="7"/>
          <p:cNvGrpSpPr/>
          <p:nvPr/>
        </p:nvGrpSpPr>
        <p:grpSpPr>
          <a:xfrm rot="0">
            <a:off x="1550938" y="4987588"/>
            <a:ext cx="577806" cy="57780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9" id="9"/>
          <p:cNvSpPr txBox="true"/>
          <p:nvPr/>
        </p:nvSpPr>
        <p:spPr>
          <a:xfrm rot="0">
            <a:off x="1258451" y="561973"/>
            <a:ext cx="13746639" cy="828680"/>
          </a:xfrm>
          <a:prstGeom prst="rect">
            <a:avLst/>
          </a:prstGeom>
        </p:spPr>
        <p:txBody>
          <a:bodyPr anchor="t" rtlCol="false" tIns="0" lIns="0" bIns="0" rIns="0">
            <a:spAutoFit/>
          </a:bodyPr>
          <a:lstStyle/>
          <a:p>
            <a:pPr algn="l" marL="0" indent="0" lvl="0">
              <a:lnSpc>
                <a:spcPts val="6000"/>
              </a:lnSpc>
              <a:spcBef>
                <a:spcPct val="0"/>
              </a:spcBef>
            </a:pPr>
            <a:r>
              <a:rPr lang="en-US" sz="6000">
                <a:solidFill>
                  <a:srgbClr val="38635A"/>
                </a:solidFill>
                <a:latin typeface="Arial CE 1"/>
                <a:ea typeface="Arial CE 1"/>
                <a:cs typeface="Arial CE 1"/>
                <a:sym typeface="Arial CE 1"/>
              </a:rPr>
              <a:t>Community Change Grants Program</a:t>
            </a:r>
          </a:p>
        </p:txBody>
      </p:sp>
      <p:sp>
        <p:nvSpPr>
          <p:cNvPr name="TextBox 10" id="10"/>
          <p:cNvSpPr txBox="true"/>
          <p:nvPr/>
        </p:nvSpPr>
        <p:spPr>
          <a:xfrm rot="0">
            <a:off x="1590384" y="1672737"/>
            <a:ext cx="7327827" cy="1535969"/>
          </a:xfrm>
          <a:prstGeom prst="rect">
            <a:avLst/>
          </a:prstGeom>
        </p:spPr>
        <p:txBody>
          <a:bodyPr anchor="t" rtlCol="false" tIns="0" lIns="0" bIns="0" rIns="0">
            <a:spAutoFit/>
          </a:bodyPr>
          <a:lstStyle/>
          <a:p>
            <a:pPr algn="just">
              <a:lnSpc>
                <a:spcPts val="4065"/>
              </a:lnSpc>
            </a:pPr>
            <a:r>
              <a:rPr lang="en-US" sz="2903">
                <a:solidFill>
                  <a:srgbClr val="C8531F"/>
                </a:solidFill>
                <a:latin typeface="Arial CE 1"/>
                <a:ea typeface="Arial CE 1"/>
                <a:cs typeface="Arial CE 1"/>
                <a:sym typeface="Arial CE 1"/>
              </a:rPr>
              <a:t>AMOUNT: </a:t>
            </a:r>
            <a:r>
              <a:rPr lang="en-US" sz="2903">
                <a:solidFill>
                  <a:srgbClr val="000000"/>
                </a:solidFill>
                <a:latin typeface="Arial CE 1"/>
                <a:ea typeface="Arial CE 1"/>
                <a:cs typeface="Arial CE 1"/>
                <a:sym typeface="Arial CE 1"/>
              </a:rPr>
              <a:t>$10 - $20 Million: Track I</a:t>
            </a:r>
          </a:p>
          <a:p>
            <a:pPr algn="just">
              <a:lnSpc>
                <a:spcPts val="4065"/>
              </a:lnSpc>
            </a:pPr>
            <a:r>
              <a:rPr lang="en-US" sz="2903">
                <a:solidFill>
                  <a:srgbClr val="000000"/>
                </a:solidFill>
                <a:latin typeface="Arial CE 1"/>
                <a:ea typeface="Arial CE 1"/>
                <a:cs typeface="Arial CE 1"/>
                <a:sym typeface="Arial CE 1"/>
              </a:rPr>
              <a:t>                  $1 - $3 Million: Track II</a:t>
            </a:r>
          </a:p>
          <a:p>
            <a:pPr algn="just">
              <a:lnSpc>
                <a:spcPts val="4065"/>
              </a:lnSpc>
            </a:pPr>
            <a:r>
              <a:rPr lang="en-US" sz="2903">
                <a:solidFill>
                  <a:srgbClr val="C8531F"/>
                </a:solidFill>
                <a:latin typeface="Arial CE 1"/>
                <a:ea typeface="Arial CE 1"/>
                <a:cs typeface="Arial CE 1"/>
                <a:sym typeface="Arial CE 1"/>
              </a:rPr>
              <a:t>DEADLINE: </a:t>
            </a:r>
            <a:r>
              <a:rPr lang="en-US" sz="2903">
                <a:solidFill>
                  <a:srgbClr val="000000"/>
                </a:solidFill>
                <a:latin typeface="Arial CE 1"/>
                <a:ea typeface="Arial CE 1"/>
                <a:cs typeface="Arial CE 1"/>
                <a:sym typeface="Arial CE 1"/>
              </a:rPr>
              <a:t>November 21, 2024</a:t>
            </a:r>
          </a:p>
        </p:txBody>
      </p:sp>
      <p:sp>
        <p:nvSpPr>
          <p:cNvPr name="TextBox 11" id="11"/>
          <p:cNvSpPr txBox="true"/>
          <p:nvPr/>
        </p:nvSpPr>
        <p:spPr>
          <a:xfrm rot="0">
            <a:off x="2648833" y="5097104"/>
            <a:ext cx="10253149" cy="36830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Track I: Community-Driven Investments for Change</a:t>
            </a:r>
          </a:p>
        </p:txBody>
      </p:sp>
      <p:grpSp>
        <p:nvGrpSpPr>
          <p:cNvPr name="Group 12" id="12"/>
          <p:cNvGrpSpPr/>
          <p:nvPr/>
        </p:nvGrpSpPr>
        <p:grpSpPr>
          <a:xfrm rot="0">
            <a:off x="1550938" y="3455051"/>
            <a:ext cx="577806" cy="577806"/>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14" id="14"/>
          <p:cNvSpPr txBox="true"/>
          <p:nvPr/>
        </p:nvSpPr>
        <p:spPr>
          <a:xfrm rot="0">
            <a:off x="2648833" y="3464576"/>
            <a:ext cx="12019667" cy="145415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Provides funds in environmental and climate justice activities to benefit disadvantaged communities through projects that reduce pollution, increase community climate resilience, and build community capacity to address environmental and climate justice challenges.</a:t>
            </a:r>
          </a:p>
        </p:txBody>
      </p:sp>
      <p:sp>
        <p:nvSpPr>
          <p:cNvPr name="Freeform 15" id="15"/>
          <p:cNvSpPr/>
          <p:nvPr/>
        </p:nvSpPr>
        <p:spPr>
          <a:xfrm flipH="false" flipV="false" rot="0">
            <a:off x="0" y="8960260"/>
            <a:ext cx="1648654" cy="1144503"/>
          </a:xfrm>
          <a:custGeom>
            <a:avLst/>
            <a:gdLst/>
            <a:ahLst/>
            <a:cxnLst/>
            <a:rect r="r" b="b" t="t" l="l"/>
            <a:pathLst>
              <a:path h="1144503" w="1648654">
                <a:moveTo>
                  <a:pt x="0" y="0"/>
                </a:moveTo>
                <a:lnTo>
                  <a:pt x="1648654" y="0"/>
                </a:lnTo>
                <a:lnTo>
                  <a:pt x="1648654" y="1144503"/>
                </a:lnTo>
                <a:lnTo>
                  <a:pt x="0" y="1144503"/>
                </a:lnTo>
                <a:lnTo>
                  <a:pt x="0" y="0"/>
                </a:lnTo>
                <a:close/>
              </a:path>
            </a:pathLst>
          </a:custGeom>
          <a:blipFill>
            <a:blip r:embed="rId5"/>
            <a:stretch>
              <a:fillRect l="0" t="0" r="0" b="-44049"/>
            </a:stretch>
          </a:blipFill>
        </p:spPr>
      </p:sp>
      <p:sp>
        <p:nvSpPr>
          <p:cNvPr name="TextBox 16" id="16"/>
          <p:cNvSpPr txBox="true"/>
          <p:nvPr/>
        </p:nvSpPr>
        <p:spPr>
          <a:xfrm rot="0">
            <a:off x="3130034" y="5527119"/>
            <a:ext cx="9307711" cy="2178050"/>
          </a:xfrm>
          <a:prstGeom prst="rect">
            <a:avLst/>
          </a:prstGeom>
        </p:spPr>
        <p:txBody>
          <a:bodyPr anchor="t" rtlCol="false" tIns="0" lIns="0" bIns="0" rIns="0">
            <a:spAutoFit/>
          </a:bodyPr>
          <a:lstStyle/>
          <a:p>
            <a:pPr algn="l" marL="539749" indent="-269875" lvl="1">
              <a:lnSpc>
                <a:spcPts val="2874"/>
              </a:lnSpc>
              <a:buFont typeface="Arial"/>
              <a:buChar char="•"/>
            </a:pPr>
            <a:r>
              <a:rPr lang="en-US" sz="2499">
                <a:solidFill>
                  <a:srgbClr val="000000"/>
                </a:solidFill>
                <a:latin typeface="Arial CE 2"/>
                <a:ea typeface="Arial CE 2"/>
                <a:cs typeface="Arial CE 2"/>
                <a:sym typeface="Arial CE 2"/>
              </a:rPr>
              <a:t>Increase community resilience through climate action activities</a:t>
            </a:r>
          </a:p>
          <a:p>
            <a:pPr algn="l" marL="539749" indent="-269875" lvl="1">
              <a:lnSpc>
                <a:spcPts val="2874"/>
              </a:lnSpc>
              <a:buFont typeface="Arial"/>
              <a:buChar char="•"/>
            </a:pPr>
            <a:r>
              <a:rPr lang="en-US" sz="2499">
                <a:solidFill>
                  <a:srgbClr val="000000"/>
                </a:solidFill>
                <a:latin typeface="Arial CE 2"/>
                <a:ea typeface="Arial CE 2"/>
                <a:cs typeface="Arial CE 2"/>
                <a:sym typeface="Arial CE 2"/>
              </a:rPr>
              <a:t>Reduce local pollution to improve public health</a:t>
            </a:r>
          </a:p>
          <a:p>
            <a:pPr algn="l" marL="539749" indent="-269875" lvl="1">
              <a:lnSpc>
                <a:spcPts val="2874"/>
              </a:lnSpc>
              <a:buFont typeface="Arial"/>
              <a:buChar char="•"/>
            </a:pPr>
            <a:r>
              <a:rPr lang="en-US" sz="2499">
                <a:solidFill>
                  <a:srgbClr val="000000"/>
                </a:solidFill>
                <a:latin typeface="Arial CE 2"/>
                <a:ea typeface="Arial CE 2"/>
                <a:cs typeface="Arial CE 2"/>
                <a:sym typeface="Arial CE 2"/>
              </a:rPr>
              <a:t>Center meaningful community engagement</a:t>
            </a:r>
          </a:p>
          <a:p>
            <a:pPr algn="l" marL="539749" indent="-269875" lvl="1">
              <a:lnSpc>
                <a:spcPts val="2874"/>
              </a:lnSpc>
              <a:buFont typeface="Arial"/>
              <a:buChar char="•"/>
            </a:pPr>
            <a:r>
              <a:rPr lang="en-US" sz="2499">
                <a:solidFill>
                  <a:srgbClr val="000000"/>
                </a:solidFill>
                <a:latin typeface="Arial CE 2"/>
                <a:ea typeface="Arial CE 2"/>
                <a:cs typeface="Arial CE 2"/>
                <a:sym typeface="Arial CE 2"/>
              </a:rPr>
              <a:t>Build community strength</a:t>
            </a:r>
          </a:p>
          <a:p>
            <a:pPr algn="l" marL="539749" indent="-269875" lvl="1">
              <a:lnSpc>
                <a:spcPts val="2874"/>
              </a:lnSpc>
              <a:buFont typeface="Arial"/>
              <a:buChar char="•"/>
            </a:pPr>
            <a:r>
              <a:rPr lang="en-US" sz="2499">
                <a:solidFill>
                  <a:srgbClr val="000000"/>
                </a:solidFill>
                <a:latin typeface="Arial CE 2"/>
                <a:ea typeface="Arial CE 2"/>
                <a:cs typeface="Arial CE 2"/>
                <a:sym typeface="Arial CE 2"/>
              </a:rPr>
              <a:t>Reach priority populations</a:t>
            </a:r>
          </a:p>
          <a:p>
            <a:pPr algn="l" marL="539749" indent="-269875" lvl="1">
              <a:lnSpc>
                <a:spcPts val="2874"/>
              </a:lnSpc>
              <a:buFont typeface="Arial"/>
              <a:buChar char="•"/>
            </a:pPr>
            <a:r>
              <a:rPr lang="en-US" sz="2499">
                <a:solidFill>
                  <a:srgbClr val="000000"/>
                </a:solidFill>
                <a:latin typeface="Arial CE 2"/>
                <a:ea typeface="Arial CE 2"/>
                <a:cs typeface="Arial CE 2"/>
                <a:sym typeface="Arial CE 2"/>
              </a:rPr>
              <a:t>Maximize integration across projects</a:t>
            </a:r>
          </a:p>
        </p:txBody>
      </p:sp>
      <p:sp>
        <p:nvSpPr>
          <p:cNvPr name="TextBox 17" id="17"/>
          <p:cNvSpPr txBox="true"/>
          <p:nvPr/>
        </p:nvSpPr>
        <p:spPr>
          <a:xfrm rot="0">
            <a:off x="2648833" y="7883547"/>
            <a:ext cx="10253149" cy="36830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Track II: Meaningful Engagement for Equitable Governance </a:t>
            </a:r>
          </a:p>
        </p:txBody>
      </p:sp>
      <p:grpSp>
        <p:nvGrpSpPr>
          <p:cNvPr name="Group 18" id="18"/>
          <p:cNvGrpSpPr/>
          <p:nvPr/>
        </p:nvGrpSpPr>
        <p:grpSpPr>
          <a:xfrm rot="0">
            <a:off x="1550938" y="7788297"/>
            <a:ext cx="577806" cy="577806"/>
            <a:chOff x="0" y="0"/>
            <a:chExt cx="6350000" cy="6350000"/>
          </a:xfrm>
        </p:grpSpPr>
        <p:sp>
          <p:nvSpPr>
            <p:cNvPr name="Freeform 19" id="1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20" id="20"/>
          <p:cNvSpPr txBox="true"/>
          <p:nvPr/>
        </p:nvSpPr>
        <p:spPr>
          <a:xfrm rot="0">
            <a:off x="3130034" y="8380413"/>
            <a:ext cx="11358748" cy="730250"/>
          </a:xfrm>
          <a:prstGeom prst="rect">
            <a:avLst/>
          </a:prstGeom>
        </p:spPr>
        <p:txBody>
          <a:bodyPr anchor="t" rtlCol="false" tIns="0" lIns="0" bIns="0" rIns="0">
            <a:spAutoFit/>
          </a:bodyPr>
          <a:lstStyle/>
          <a:p>
            <a:pPr algn="l" marL="539749" indent="-269875" lvl="1">
              <a:lnSpc>
                <a:spcPts val="2874"/>
              </a:lnSpc>
              <a:buFont typeface="Arial"/>
              <a:buChar char="•"/>
            </a:pPr>
            <a:r>
              <a:rPr lang="en-US" sz="2499">
                <a:solidFill>
                  <a:srgbClr val="000000"/>
                </a:solidFill>
                <a:latin typeface="Arial CE 2"/>
                <a:ea typeface="Arial CE 2"/>
                <a:cs typeface="Arial CE 2"/>
                <a:sym typeface="Arial CE 2"/>
              </a:rPr>
              <a:t>For facilitating engagement of disadvantaged communities in State and Federal public processes.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82420" y="9096375"/>
            <a:ext cx="18852841" cy="0"/>
          </a:xfrm>
          <a:prstGeom prst="line">
            <a:avLst/>
          </a:prstGeom>
          <a:ln cap="rnd" w="28575">
            <a:solidFill>
              <a:srgbClr val="C8531F"/>
            </a:solidFill>
            <a:prstDash val="solid"/>
            <a:headEnd type="none" len="sm" w="sm"/>
            <a:tailEnd type="none" len="sm" w="sm"/>
          </a:ln>
        </p:spPr>
      </p:sp>
      <p:grpSp>
        <p:nvGrpSpPr>
          <p:cNvPr name="Group 3" id="3"/>
          <p:cNvGrpSpPr/>
          <p:nvPr/>
        </p:nvGrpSpPr>
        <p:grpSpPr>
          <a:xfrm rot="0">
            <a:off x="13512899" y="0"/>
            <a:ext cx="8686715" cy="10287000"/>
            <a:chOff x="0" y="0"/>
            <a:chExt cx="11582287" cy="13716000"/>
          </a:xfrm>
        </p:grpSpPr>
        <p:pic>
          <p:nvPicPr>
            <p:cNvPr name="Picture 4" id="4"/>
            <p:cNvPicPr>
              <a:picLocks noChangeAspect="true"/>
            </p:cNvPicPr>
            <p:nvPr/>
          </p:nvPicPr>
          <p:blipFill>
            <a:blip r:embed="rId2"/>
            <a:srcRect l="21816" t="0" r="21816" b="0"/>
            <a:stretch>
              <a:fillRect/>
            </a:stretch>
          </p:blipFill>
          <p:spPr>
            <a:xfrm flipH="false" flipV="false">
              <a:off x="0" y="0"/>
              <a:ext cx="11582287" cy="13716000"/>
            </a:xfrm>
            <a:prstGeom prst="rect">
              <a:avLst/>
            </a:prstGeom>
          </p:spPr>
        </p:pic>
      </p:grpSp>
      <p:sp>
        <p:nvSpPr>
          <p:cNvPr name="Freeform 5" id="5"/>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5376337">
            <a:off x="-400441" y="3241875"/>
            <a:ext cx="2075766" cy="0"/>
          </a:xfrm>
          <a:prstGeom prst="line">
            <a:avLst/>
          </a:prstGeom>
          <a:ln cap="rnd" w="28575">
            <a:solidFill>
              <a:srgbClr val="C8531F">
                <a:alpha val="74902"/>
              </a:srgbClr>
            </a:solidFill>
            <a:prstDash val="solid"/>
            <a:headEnd type="none" len="sm" w="sm"/>
            <a:tailEnd type="none" len="sm" w="sm"/>
          </a:ln>
        </p:spPr>
      </p:sp>
      <p:grpSp>
        <p:nvGrpSpPr>
          <p:cNvPr name="Group 7" id="7"/>
          <p:cNvGrpSpPr/>
          <p:nvPr/>
        </p:nvGrpSpPr>
        <p:grpSpPr>
          <a:xfrm rot="0">
            <a:off x="1550938" y="6346662"/>
            <a:ext cx="577806" cy="57780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9" id="9"/>
          <p:cNvSpPr txBox="true"/>
          <p:nvPr/>
        </p:nvSpPr>
        <p:spPr>
          <a:xfrm rot="0">
            <a:off x="1550938" y="523177"/>
            <a:ext cx="12338621" cy="2352680"/>
          </a:xfrm>
          <a:prstGeom prst="rect">
            <a:avLst/>
          </a:prstGeom>
        </p:spPr>
        <p:txBody>
          <a:bodyPr anchor="t" rtlCol="false" tIns="0" lIns="0" bIns="0" rIns="0">
            <a:spAutoFit/>
          </a:bodyPr>
          <a:lstStyle/>
          <a:p>
            <a:pPr algn="l" marL="0" indent="0" lvl="0">
              <a:lnSpc>
                <a:spcPts val="6000"/>
              </a:lnSpc>
              <a:spcBef>
                <a:spcPct val="0"/>
              </a:spcBef>
            </a:pPr>
            <a:r>
              <a:rPr lang="en-US" sz="6000">
                <a:solidFill>
                  <a:srgbClr val="38635A"/>
                </a:solidFill>
                <a:latin typeface="Arial CE 1"/>
                <a:ea typeface="Arial CE 1"/>
                <a:cs typeface="Arial CE 1"/>
                <a:sym typeface="Arial CE 1"/>
              </a:rPr>
              <a:t>Strengthening Mobility and Revolutionizing Technology (SMART) Stage 2</a:t>
            </a:r>
          </a:p>
        </p:txBody>
      </p:sp>
      <p:sp>
        <p:nvSpPr>
          <p:cNvPr name="TextBox 10" id="10"/>
          <p:cNvSpPr txBox="true"/>
          <p:nvPr/>
        </p:nvSpPr>
        <p:spPr>
          <a:xfrm rot="0">
            <a:off x="1590384" y="3006605"/>
            <a:ext cx="7327827" cy="1021619"/>
          </a:xfrm>
          <a:prstGeom prst="rect">
            <a:avLst/>
          </a:prstGeom>
        </p:spPr>
        <p:txBody>
          <a:bodyPr anchor="t" rtlCol="false" tIns="0" lIns="0" bIns="0" rIns="0">
            <a:spAutoFit/>
          </a:bodyPr>
          <a:lstStyle/>
          <a:p>
            <a:pPr algn="just">
              <a:lnSpc>
                <a:spcPts val="4065"/>
              </a:lnSpc>
            </a:pPr>
            <a:r>
              <a:rPr lang="en-US" sz="2903">
                <a:solidFill>
                  <a:srgbClr val="C8531F"/>
                </a:solidFill>
                <a:latin typeface="Arial CE 1"/>
                <a:ea typeface="Arial CE 1"/>
                <a:cs typeface="Arial CE 1"/>
                <a:sym typeface="Arial CE 1"/>
              </a:rPr>
              <a:t>AMOUNT: </a:t>
            </a:r>
            <a:r>
              <a:rPr lang="en-US" sz="2903">
                <a:solidFill>
                  <a:srgbClr val="000000"/>
                </a:solidFill>
                <a:latin typeface="Arial CE 1"/>
                <a:ea typeface="Arial CE 1"/>
                <a:cs typeface="Arial CE 1"/>
                <a:sym typeface="Arial CE 1"/>
              </a:rPr>
              <a:t>$2 - $15 Million</a:t>
            </a:r>
          </a:p>
          <a:p>
            <a:pPr algn="just">
              <a:lnSpc>
                <a:spcPts val="4065"/>
              </a:lnSpc>
            </a:pPr>
            <a:r>
              <a:rPr lang="en-US" sz="2903">
                <a:solidFill>
                  <a:srgbClr val="C8531F"/>
                </a:solidFill>
                <a:latin typeface="Arial CE 1"/>
                <a:ea typeface="Arial CE 1"/>
                <a:cs typeface="Arial CE 1"/>
                <a:sym typeface="Arial CE 1"/>
              </a:rPr>
              <a:t>DEADLINE: </a:t>
            </a:r>
            <a:r>
              <a:rPr lang="en-US" sz="2903">
                <a:solidFill>
                  <a:srgbClr val="000000"/>
                </a:solidFill>
                <a:latin typeface="Arial CE 1"/>
                <a:ea typeface="Arial CE 1"/>
                <a:cs typeface="Arial CE 1"/>
                <a:sym typeface="Arial CE 1"/>
              </a:rPr>
              <a:t>August 14, 2024</a:t>
            </a:r>
          </a:p>
        </p:txBody>
      </p:sp>
      <p:grpSp>
        <p:nvGrpSpPr>
          <p:cNvPr name="Group 11" id="11"/>
          <p:cNvGrpSpPr/>
          <p:nvPr/>
        </p:nvGrpSpPr>
        <p:grpSpPr>
          <a:xfrm rot="0">
            <a:off x="1550938" y="4759162"/>
            <a:ext cx="577806" cy="577806"/>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13" id="13"/>
          <p:cNvSpPr txBox="true"/>
          <p:nvPr/>
        </p:nvSpPr>
        <p:spPr>
          <a:xfrm rot="0">
            <a:off x="2505016" y="4595029"/>
            <a:ext cx="9865041" cy="145415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Applicants under the Stage 1: Planning and Prototyping Grants focus on pilot projects that focus on using technology interventions to solve real-world challenges and build data and technology capacity and expertise in the public sector. </a:t>
            </a:r>
          </a:p>
        </p:txBody>
      </p:sp>
      <p:sp>
        <p:nvSpPr>
          <p:cNvPr name="Freeform 14" id="14"/>
          <p:cNvSpPr/>
          <p:nvPr/>
        </p:nvSpPr>
        <p:spPr>
          <a:xfrm flipH="false" flipV="false" rot="0">
            <a:off x="0" y="8960260"/>
            <a:ext cx="1648654" cy="1144503"/>
          </a:xfrm>
          <a:custGeom>
            <a:avLst/>
            <a:gdLst/>
            <a:ahLst/>
            <a:cxnLst/>
            <a:rect r="r" b="b" t="t" l="l"/>
            <a:pathLst>
              <a:path h="1144503" w="1648654">
                <a:moveTo>
                  <a:pt x="0" y="0"/>
                </a:moveTo>
                <a:lnTo>
                  <a:pt x="1648654" y="0"/>
                </a:lnTo>
                <a:lnTo>
                  <a:pt x="1648654" y="1144503"/>
                </a:lnTo>
                <a:lnTo>
                  <a:pt x="0" y="1144503"/>
                </a:lnTo>
                <a:lnTo>
                  <a:pt x="0" y="0"/>
                </a:lnTo>
                <a:close/>
              </a:path>
            </a:pathLst>
          </a:custGeom>
          <a:blipFill>
            <a:blip r:embed="rId5"/>
            <a:stretch>
              <a:fillRect l="0" t="0" r="0" b="-44049"/>
            </a:stretch>
          </a:blipFill>
        </p:spPr>
      </p:sp>
      <p:sp>
        <p:nvSpPr>
          <p:cNvPr name="TextBox 15" id="15"/>
          <p:cNvSpPr txBox="true"/>
          <p:nvPr/>
        </p:nvSpPr>
        <p:spPr>
          <a:xfrm rot="0">
            <a:off x="2505016" y="6356187"/>
            <a:ext cx="9865041" cy="145415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Stage 2 implementation projects should result in a scaled-up demonstration of the concept, integrating it with an existing transportation system, and refining the concept such that it could be replicated by others.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282420" y="9096375"/>
            <a:ext cx="18852841" cy="0"/>
          </a:xfrm>
          <a:prstGeom prst="line">
            <a:avLst/>
          </a:prstGeom>
          <a:ln cap="rnd" w="28575">
            <a:solidFill>
              <a:srgbClr val="C8531F"/>
            </a:solidFill>
            <a:prstDash val="solid"/>
            <a:headEnd type="none" len="sm" w="sm"/>
            <a:tailEnd type="none" len="sm" w="sm"/>
          </a:ln>
        </p:spPr>
      </p:sp>
      <p:grpSp>
        <p:nvGrpSpPr>
          <p:cNvPr name="Group 3" id="3"/>
          <p:cNvGrpSpPr/>
          <p:nvPr/>
        </p:nvGrpSpPr>
        <p:grpSpPr>
          <a:xfrm rot="0">
            <a:off x="13512899" y="0"/>
            <a:ext cx="8686715" cy="10287000"/>
            <a:chOff x="0" y="0"/>
            <a:chExt cx="11582287" cy="13716000"/>
          </a:xfrm>
        </p:grpSpPr>
        <p:pic>
          <p:nvPicPr>
            <p:cNvPr name="Picture 4" id="4"/>
            <p:cNvPicPr>
              <a:picLocks noChangeAspect="true"/>
            </p:cNvPicPr>
            <p:nvPr/>
          </p:nvPicPr>
          <p:blipFill>
            <a:blip r:embed="rId2"/>
            <a:srcRect l="21869" t="0" r="21869" b="0"/>
            <a:stretch>
              <a:fillRect/>
            </a:stretch>
          </p:blipFill>
          <p:spPr>
            <a:xfrm flipH="false" flipV="false">
              <a:off x="0" y="0"/>
              <a:ext cx="11582287" cy="13716000"/>
            </a:xfrm>
            <a:prstGeom prst="rect">
              <a:avLst/>
            </a:prstGeom>
          </p:spPr>
        </p:pic>
      </p:grpSp>
      <p:sp>
        <p:nvSpPr>
          <p:cNvPr name="Freeform 5" id="5"/>
          <p:cNvSpPr/>
          <p:nvPr/>
        </p:nvSpPr>
        <p:spPr>
          <a:xfrm flipH="false" flipV="false" rot="-5400000">
            <a:off x="215412" y="1249973"/>
            <a:ext cx="844062" cy="211015"/>
          </a:xfrm>
          <a:custGeom>
            <a:avLst/>
            <a:gdLst/>
            <a:ahLst/>
            <a:cxnLst/>
            <a:rect r="r" b="b" t="t" l="l"/>
            <a:pathLst>
              <a:path h="211015" w="844062">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5376337">
            <a:off x="-400441" y="3241875"/>
            <a:ext cx="2075766" cy="0"/>
          </a:xfrm>
          <a:prstGeom prst="line">
            <a:avLst/>
          </a:prstGeom>
          <a:ln cap="rnd" w="28575">
            <a:solidFill>
              <a:srgbClr val="C8531F">
                <a:alpha val="74902"/>
              </a:srgbClr>
            </a:solidFill>
            <a:prstDash val="solid"/>
            <a:headEnd type="none" len="sm" w="sm"/>
            <a:tailEnd type="none" len="sm" w="sm"/>
          </a:ln>
        </p:spPr>
      </p:sp>
      <p:grpSp>
        <p:nvGrpSpPr>
          <p:cNvPr name="Group 7" id="7"/>
          <p:cNvGrpSpPr/>
          <p:nvPr/>
        </p:nvGrpSpPr>
        <p:grpSpPr>
          <a:xfrm rot="0">
            <a:off x="1198513" y="6391546"/>
            <a:ext cx="577806" cy="577806"/>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9" id="9"/>
          <p:cNvSpPr txBox="true"/>
          <p:nvPr/>
        </p:nvSpPr>
        <p:spPr>
          <a:xfrm rot="0">
            <a:off x="1198513" y="723202"/>
            <a:ext cx="13238435" cy="1590680"/>
          </a:xfrm>
          <a:prstGeom prst="rect">
            <a:avLst/>
          </a:prstGeom>
        </p:spPr>
        <p:txBody>
          <a:bodyPr anchor="t" rtlCol="false" tIns="0" lIns="0" bIns="0" rIns="0">
            <a:spAutoFit/>
          </a:bodyPr>
          <a:lstStyle/>
          <a:p>
            <a:pPr algn="l" marL="0" indent="0" lvl="0">
              <a:lnSpc>
                <a:spcPts val="6000"/>
              </a:lnSpc>
              <a:spcBef>
                <a:spcPct val="0"/>
              </a:spcBef>
            </a:pPr>
            <a:r>
              <a:rPr lang="en-US" sz="6000">
                <a:solidFill>
                  <a:srgbClr val="38635A"/>
                </a:solidFill>
                <a:latin typeface="Arial CE 1"/>
                <a:ea typeface="Arial CE 1"/>
                <a:cs typeface="Arial CE 1"/>
                <a:sym typeface="Arial CE 1"/>
              </a:rPr>
              <a:t>Reconnecting Communities Pilot (RCP)</a:t>
            </a:r>
          </a:p>
        </p:txBody>
      </p:sp>
      <p:sp>
        <p:nvSpPr>
          <p:cNvPr name="TextBox 10" id="10"/>
          <p:cNvSpPr txBox="true"/>
          <p:nvPr/>
        </p:nvSpPr>
        <p:spPr>
          <a:xfrm rot="0">
            <a:off x="1198513" y="2380229"/>
            <a:ext cx="12852327" cy="1535969"/>
          </a:xfrm>
          <a:prstGeom prst="rect">
            <a:avLst/>
          </a:prstGeom>
        </p:spPr>
        <p:txBody>
          <a:bodyPr anchor="t" rtlCol="false" tIns="0" lIns="0" bIns="0" rIns="0">
            <a:spAutoFit/>
          </a:bodyPr>
          <a:lstStyle/>
          <a:p>
            <a:pPr algn="just">
              <a:lnSpc>
                <a:spcPts val="4065"/>
              </a:lnSpc>
            </a:pPr>
            <a:r>
              <a:rPr lang="en-US" sz="2903">
                <a:solidFill>
                  <a:srgbClr val="C8531F"/>
                </a:solidFill>
                <a:latin typeface="Arial CE 1"/>
                <a:ea typeface="Arial CE 1"/>
                <a:cs typeface="Arial CE 1"/>
                <a:sym typeface="Arial CE 1"/>
              </a:rPr>
              <a:t>AMOUNT: </a:t>
            </a:r>
            <a:r>
              <a:rPr lang="en-US" sz="2903">
                <a:solidFill>
                  <a:srgbClr val="000000"/>
                </a:solidFill>
                <a:latin typeface="Arial CE 1"/>
                <a:ea typeface="Arial CE 1"/>
                <a:cs typeface="Arial CE 1"/>
                <a:sym typeface="Arial CE 1"/>
              </a:rPr>
              <a:t>$2 Million, 20% Match: Planning Grant</a:t>
            </a:r>
          </a:p>
          <a:p>
            <a:pPr algn="just">
              <a:lnSpc>
                <a:spcPts val="4065"/>
              </a:lnSpc>
            </a:pPr>
            <a:r>
              <a:rPr lang="en-US" sz="2903">
                <a:solidFill>
                  <a:srgbClr val="000000"/>
                </a:solidFill>
                <a:latin typeface="Arial CE 1"/>
                <a:ea typeface="Arial CE 1"/>
                <a:cs typeface="Arial CE 1"/>
                <a:sym typeface="Arial CE 1"/>
              </a:rPr>
              <a:t>                  $5 - $100 Million, 50% Match: Construction Grant</a:t>
            </a:r>
          </a:p>
          <a:p>
            <a:pPr algn="just">
              <a:lnSpc>
                <a:spcPts val="4065"/>
              </a:lnSpc>
            </a:pPr>
            <a:r>
              <a:rPr lang="en-US" sz="2903">
                <a:solidFill>
                  <a:srgbClr val="C8531F"/>
                </a:solidFill>
                <a:latin typeface="Arial CE 1"/>
                <a:ea typeface="Arial CE 1"/>
                <a:cs typeface="Arial CE 1"/>
                <a:sym typeface="Arial CE 1"/>
              </a:rPr>
              <a:t>DEADLINE: </a:t>
            </a:r>
            <a:r>
              <a:rPr lang="en-US" sz="2903">
                <a:solidFill>
                  <a:srgbClr val="000000"/>
                </a:solidFill>
                <a:latin typeface="Arial CE 1"/>
                <a:ea typeface="Arial CE 1"/>
                <a:cs typeface="Arial CE 1"/>
                <a:sym typeface="Arial CE 1"/>
              </a:rPr>
              <a:t>September 30, 2024</a:t>
            </a:r>
          </a:p>
        </p:txBody>
      </p:sp>
      <p:grpSp>
        <p:nvGrpSpPr>
          <p:cNvPr name="Group 11" id="11"/>
          <p:cNvGrpSpPr/>
          <p:nvPr/>
        </p:nvGrpSpPr>
        <p:grpSpPr>
          <a:xfrm rot="0">
            <a:off x="1198513" y="4657332"/>
            <a:ext cx="577806" cy="577806"/>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
        <p:nvSpPr>
          <p:cNvPr name="TextBox 13" id="13"/>
          <p:cNvSpPr txBox="true"/>
          <p:nvPr/>
        </p:nvSpPr>
        <p:spPr>
          <a:xfrm rot="0">
            <a:off x="2152591" y="4666857"/>
            <a:ext cx="10417491" cy="145415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The RCP is awarded to projects that reconnect communities by removing, retrofitting, or mitigating highways or other transportation facilities that create barriers to community connectivity, including mobility, access, or economic development.  </a:t>
            </a:r>
          </a:p>
        </p:txBody>
      </p:sp>
      <p:sp>
        <p:nvSpPr>
          <p:cNvPr name="Freeform 14" id="14"/>
          <p:cNvSpPr/>
          <p:nvPr/>
        </p:nvSpPr>
        <p:spPr>
          <a:xfrm flipH="false" flipV="false" rot="0">
            <a:off x="0" y="8960260"/>
            <a:ext cx="1648654" cy="1144503"/>
          </a:xfrm>
          <a:custGeom>
            <a:avLst/>
            <a:gdLst/>
            <a:ahLst/>
            <a:cxnLst/>
            <a:rect r="r" b="b" t="t" l="l"/>
            <a:pathLst>
              <a:path h="1144503" w="1648654">
                <a:moveTo>
                  <a:pt x="0" y="0"/>
                </a:moveTo>
                <a:lnTo>
                  <a:pt x="1648654" y="0"/>
                </a:lnTo>
                <a:lnTo>
                  <a:pt x="1648654" y="1144503"/>
                </a:lnTo>
                <a:lnTo>
                  <a:pt x="0" y="1144503"/>
                </a:lnTo>
                <a:lnTo>
                  <a:pt x="0" y="0"/>
                </a:lnTo>
                <a:close/>
              </a:path>
            </a:pathLst>
          </a:custGeom>
          <a:blipFill>
            <a:blip r:embed="rId5"/>
            <a:stretch>
              <a:fillRect l="0" t="0" r="0" b="-44049"/>
            </a:stretch>
          </a:blipFill>
        </p:spPr>
      </p:sp>
      <p:sp>
        <p:nvSpPr>
          <p:cNvPr name="TextBox 15" id="15"/>
          <p:cNvSpPr txBox="true"/>
          <p:nvPr/>
        </p:nvSpPr>
        <p:spPr>
          <a:xfrm rot="0">
            <a:off x="2152591" y="6428015"/>
            <a:ext cx="10417491" cy="109220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Planning Grants- fund the study of removing, retrofitting, or mitigating an existing facility to restore community connectivity; public engagement; and other transportation planning activities.  </a:t>
            </a:r>
          </a:p>
        </p:txBody>
      </p:sp>
      <p:sp>
        <p:nvSpPr>
          <p:cNvPr name="TextBox 16" id="16"/>
          <p:cNvSpPr txBox="true"/>
          <p:nvPr/>
        </p:nvSpPr>
        <p:spPr>
          <a:xfrm rot="0">
            <a:off x="2152591" y="7825015"/>
            <a:ext cx="10741341" cy="730250"/>
          </a:xfrm>
          <a:prstGeom prst="rect">
            <a:avLst/>
          </a:prstGeom>
        </p:spPr>
        <p:txBody>
          <a:bodyPr anchor="t" rtlCol="false" tIns="0" lIns="0" bIns="0" rIns="0">
            <a:spAutoFit/>
          </a:bodyPr>
          <a:lstStyle/>
          <a:p>
            <a:pPr algn="l" marL="0" indent="0" lvl="0">
              <a:lnSpc>
                <a:spcPts val="2874"/>
              </a:lnSpc>
              <a:spcBef>
                <a:spcPct val="0"/>
              </a:spcBef>
            </a:pPr>
            <a:r>
              <a:rPr lang="en-US" sz="2499">
                <a:solidFill>
                  <a:srgbClr val="000000"/>
                </a:solidFill>
                <a:latin typeface="Arial CE 2"/>
                <a:ea typeface="Arial CE 2"/>
                <a:cs typeface="Arial CE 2"/>
                <a:sym typeface="Arial CE 2"/>
              </a:rPr>
              <a:t>Capital Construction- fund a project to remove, retrofit, mitigate or to replace an existing eligible facility with a new one that reconnects communities.  </a:t>
            </a:r>
          </a:p>
        </p:txBody>
      </p:sp>
      <p:grpSp>
        <p:nvGrpSpPr>
          <p:cNvPr name="Group 17" id="17"/>
          <p:cNvGrpSpPr/>
          <p:nvPr/>
        </p:nvGrpSpPr>
        <p:grpSpPr>
          <a:xfrm rot="0">
            <a:off x="1198513" y="7815490"/>
            <a:ext cx="577806" cy="577806"/>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00729"/>
            </a:solid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p:nvPr/>
        </p:nvGrpSpPr>
        <p:grpSpPr>
          <a:xfrm rot="0">
            <a:off x="-6616880" y="-2039533"/>
            <a:ext cx="14017698" cy="14017698"/>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C8531F"/>
              </a:solidFill>
              <a:prstDash val="solid"/>
              <a:miter/>
            </a:ln>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6018042" y="-1440694"/>
            <a:ext cx="12820021" cy="1282002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0729"/>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480239" y="3294958"/>
            <a:ext cx="5571840" cy="2625083"/>
          </a:xfrm>
          <a:prstGeom prst="rect">
            <a:avLst/>
          </a:prstGeom>
        </p:spPr>
        <p:txBody>
          <a:bodyPr anchor="t" rtlCol="false" tIns="0" lIns="0" bIns="0" rIns="0">
            <a:spAutoFit/>
          </a:bodyPr>
          <a:lstStyle/>
          <a:p>
            <a:pPr algn="l" marL="0" indent="0" lvl="0">
              <a:lnSpc>
                <a:spcPts val="10576"/>
              </a:lnSpc>
              <a:spcBef>
                <a:spcPct val="0"/>
              </a:spcBef>
            </a:pPr>
            <a:r>
              <a:rPr lang="en-US" sz="7554">
                <a:solidFill>
                  <a:srgbClr val="FDFDFD"/>
                </a:solidFill>
                <a:latin typeface="Open Sans Extra Bold"/>
                <a:ea typeface="Open Sans Extra Bold"/>
                <a:cs typeface="Open Sans Extra Bold"/>
                <a:sym typeface="Open Sans Extra Bold"/>
              </a:rPr>
              <a:t>Available Resources</a:t>
            </a:r>
          </a:p>
        </p:txBody>
      </p:sp>
      <p:sp>
        <p:nvSpPr>
          <p:cNvPr name="Freeform 9" id="9"/>
          <p:cNvSpPr/>
          <p:nvPr/>
        </p:nvSpPr>
        <p:spPr>
          <a:xfrm flipH="false" flipV="false" rot="0">
            <a:off x="6900792" y="1435370"/>
            <a:ext cx="1073967" cy="1073967"/>
          </a:xfrm>
          <a:custGeom>
            <a:avLst/>
            <a:gdLst/>
            <a:ahLst/>
            <a:cxnLst/>
            <a:rect r="r" b="b" t="t" l="l"/>
            <a:pathLst>
              <a:path h="1073967" w="1073967">
                <a:moveTo>
                  <a:pt x="0" y="0"/>
                </a:moveTo>
                <a:lnTo>
                  <a:pt x="1073967" y="0"/>
                </a:lnTo>
                <a:lnTo>
                  <a:pt x="1073967" y="1073967"/>
                </a:lnTo>
                <a:lnTo>
                  <a:pt x="0" y="10739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10" id="10"/>
          <p:cNvSpPr txBox="true"/>
          <p:nvPr/>
        </p:nvSpPr>
        <p:spPr>
          <a:xfrm rot="0">
            <a:off x="7704793" y="494735"/>
            <a:ext cx="7772860" cy="421648"/>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4" tooltip="https://www.transportation.gov/dot-navigator"/>
              </a:rPr>
              <a:t>US DOT NAVIGATOR</a:t>
            </a:r>
          </a:p>
        </p:txBody>
      </p:sp>
      <p:sp>
        <p:nvSpPr>
          <p:cNvPr name="Freeform 11" id="11"/>
          <p:cNvSpPr/>
          <p:nvPr/>
        </p:nvSpPr>
        <p:spPr>
          <a:xfrm flipH="false" flipV="false" rot="0">
            <a:off x="7437775" y="2651471"/>
            <a:ext cx="1073967" cy="1073967"/>
          </a:xfrm>
          <a:custGeom>
            <a:avLst/>
            <a:gdLst/>
            <a:ahLst/>
            <a:cxnLst/>
            <a:rect r="r" b="b" t="t" l="l"/>
            <a:pathLst>
              <a:path h="1073967" w="1073967">
                <a:moveTo>
                  <a:pt x="0" y="0"/>
                </a:moveTo>
                <a:lnTo>
                  <a:pt x="1073967" y="0"/>
                </a:lnTo>
                <a:lnTo>
                  <a:pt x="1073967" y="1073968"/>
                </a:lnTo>
                <a:lnTo>
                  <a:pt x="0" y="10739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12" id="12"/>
          <p:cNvSpPr txBox="true"/>
          <p:nvPr/>
        </p:nvSpPr>
        <p:spPr>
          <a:xfrm rot="0">
            <a:off x="8461546" y="1666854"/>
            <a:ext cx="7772860" cy="421648"/>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5" tooltip="https://geodot-local-massdot.hub.arcgis.com/pages/grants"/>
              </a:rPr>
              <a:t>STATE TRANSPORTATION GRANTS DASHBOARD</a:t>
            </a:r>
          </a:p>
        </p:txBody>
      </p:sp>
      <p:sp>
        <p:nvSpPr>
          <p:cNvPr name="Freeform 13" id="13"/>
          <p:cNvSpPr/>
          <p:nvPr/>
        </p:nvSpPr>
        <p:spPr>
          <a:xfrm flipH="false" flipV="false" rot="0">
            <a:off x="7841332" y="3867573"/>
            <a:ext cx="1073967" cy="1073967"/>
          </a:xfrm>
          <a:custGeom>
            <a:avLst/>
            <a:gdLst/>
            <a:ahLst/>
            <a:cxnLst/>
            <a:rect r="r" b="b" t="t" l="l"/>
            <a:pathLst>
              <a:path h="1073967" w="1073967">
                <a:moveTo>
                  <a:pt x="0" y="0"/>
                </a:moveTo>
                <a:lnTo>
                  <a:pt x="1073967" y="0"/>
                </a:lnTo>
                <a:lnTo>
                  <a:pt x="1073967" y="1073967"/>
                </a:lnTo>
                <a:lnTo>
                  <a:pt x="0" y="10739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14" id="14"/>
          <p:cNvSpPr txBox="true"/>
          <p:nvPr/>
        </p:nvSpPr>
        <p:spPr>
          <a:xfrm rot="0">
            <a:off x="9145082" y="2943391"/>
            <a:ext cx="8897461" cy="421648"/>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6" tooltip="https://www.transportation.gov/bipartisan-infrastructure-law/key-notices-funding-opportunity"/>
              </a:rPr>
              <a:t>KEY NOTICES OF FUNDING OPPORTUNITY | US D</a:t>
            </a:r>
            <a:r>
              <a:rPr lang="en-US" sz="2661" spc="-53" u="sng">
                <a:solidFill>
                  <a:srgbClr val="100729"/>
                </a:solidFill>
                <a:latin typeface="Poppins Bold"/>
                <a:ea typeface="Poppins Bold"/>
                <a:cs typeface="Poppins Bold"/>
                <a:sym typeface="Poppins Bold"/>
              </a:rPr>
              <a:t>OT</a:t>
            </a:r>
          </a:p>
        </p:txBody>
      </p:sp>
      <p:sp>
        <p:nvSpPr>
          <p:cNvPr name="Freeform 15" id="15"/>
          <p:cNvSpPr/>
          <p:nvPr/>
        </p:nvSpPr>
        <p:spPr>
          <a:xfrm flipH="false" flipV="false" rot="0">
            <a:off x="7841332" y="5168458"/>
            <a:ext cx="1073967" cy="1073967"/>
          </a:xfrm>
          <a:custGeom>
            <a:avLst/>
            <a:gdLst/>
            <a:ahLst/>
            <a:cxnLst/>
            <a:rect r="r" b="b" t="t" l="l"/>
            <a:pathLst>
              <a:path h="1073967" w="1073967">
                <a:moveTo>
                  <a:pt x="0" y="0"/>
                </a:moveTo>
                <a:lnTo>
                  <a:pt x="1073967" y="0"/>
                </a:lnTo>
                <a:lnTo>
                  <a:pt x="1073967" y="1073967"/>
                </a:lnTo>
                <a:lnTo>
                  <a:pt x="0" y="10739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16" id="16"/>
          <p:cNvSpPr txBox="true"/>
          <p:nvPr/>
        </p:nvSpPr>
        <p:spPr>
          <a:xfrm rot="0">
            <a:off x="9422089" y="4219928"/>
            <a:ext cx="7772860" cy="421648"/>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7" tooltip="https://ampo.org/resources-publications/ampo-nofo-tracker/"/>
              </a:rPr>
              <a:t>AMPO NOFO TRACKER</a:t>
            </a:r>
          </a:p>
        </p:txBody>
      </p:sp>
      <p:grpSp>
        <p:nvGrpSpPr>
          <p:cNvPr name="Group 17" id="17"/>
          <p:cNvGrpSpPr/>
          <p:nvPr/>
        </p:nvGrpSpPr>
        <p:grpSpPr>
          <a:xfrm rot="0">
            <a:off x="6830956" y="2672127"/>
            <a:ext cx="345028" cy="345028"/>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38635A"/>
              </a:solidFill>
              <a:prstDash val="solid"/>
              <a:miter/>
            </a:ln>
          </p:spPr>
        </p:sp>
        <p:sp>
          <p:nvSpPr>
            <p:cNvPr name="TextBox 19" id="19"/>
            <p:cNvSpPr txBox="true"/>
            <p:nvPr/>
          </p:nvSpPr>
          <p:spPr>
            <a:xfrm>
              <a:off x="76200" y="28575"/>
              <a:ext cx="660400" cy="708025"/>
            </a:xfrm>
            <a:prstGeom prst="rect">
              <a:avLst/>
            </a:prstGeom>
          </p:spPr>
          <p:txBody>
            <a:bodyPr anchor="ctr" rtlCol="false" tIns="0" lIns="0" bIns="0" rIns="0"/>
            <a:lstStyle/>
            <a:p>
              <a:pPr algn="ctr">
                <a:lnSpc>
                  <a:spcPts val="3640"/>
                </a:lnSpc>
              </a:pPr>
            </a:p>
          </p:txBody>
        </p:sp>
      </p:grpSp>
      <p:grpSp>
        <p:nvGrpSpPr>
          <p:cNvPr name="Group 20" id="20"/>
          <p:cNvGrpSpPr/>
          <p:nvPr/>
        </p:nvGrpSpPr>
        <p:grpSpPr>
          <a:xfrm rot="0">
            <a:off x="7209462" y="4079971"/>
            <a:ext cx="345028" cy="34502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38635A"/>
              </a:solidFill>
              <a:prstDash val="solid"/>
              <a:miter/>
            </a:ln>
          </p:spPr>
        </p:sp>
        <p:sp>
          <p:nvSpPr>
            <p:cNvPr name="TextBox 22" id="22"/>
            <p:cNvSpPr txBox="true"/>
            <p:nvPr/>
          </p:nvSpPr>
          <p:spPr>
            <a:xfrm>
              <a:off x="76200" y="28575"/>
              <a:ext cx="660400" cy="708025"/>
            </a:xfrm>
            <a:prstGeom prst="rect">
              <a:avLst/>
            </a:prstGeom>
          </p:spPr>
          <p:txBody>
            <a:bodyPr anchor="ctr" rtlCol="false" tIns="0" lIns="0" bIns="0" rIns="0"/>
            <a:lstStyle/>
            <a:p>
              <a:pPr algn="ctr">
                <a:lnSpc>
                  <a:spcPts val="3640"/>
                </a:lnSpc>
              </a:pPr>
            </a:p>
          </p:txBody>
        </p:sp>
      </p:grpSp>
      <p:grpSp>
        <p:nvGrpSpPr>
          <p:cNvPr name="Group 23" id="23"/>
          <p:cNvGrpSpPr/>
          <p:nvPr/>
        </p:nvGrpSpPr>
        <p:grpSpPr>
          <a:xfrm rot="0">
            <a:off x="6866763" y="7055827"/>
            <a:ext cx="345028" cy="345028"/>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38635A"/>
              </a:solidFill>
              <a:prstDash val="solid"/>
              <a:miter/>
            </a:ln>
          </p:spPr>
        </p:sp>
        <p:sp>
          <p:nvSpPr>
            <p:cNvPr name="TextBox 25" id="25"/>
            <p:cNvSpPr txBox="true"/>
            <p:nvPr/>
          </p:nvSpPr>
          <p:spPr>
            <a:xfrm>
              <a:off x="76200" y="28575"/>
              <a:ext cx="660400" cy="708025"/>
            </a:xfrm>
            <a:prstGeom prst="rect">
              <a:avLst/>
            </a:prstGeom>
          </p:spPr>
          <p:txBody>
            <a:bodyPr anchor="ctr" rtlCol="false" tIns="0" lIns="0" bIns="0" rIns="0"/>
            <a:lstStyle/>
            <a:p>
              <a:pPr algn="ctr">
                <a:lnSpc>
                  <a:spcPts val="3640"/>
                </a:lnSpc>
              </a:pPr>
            </a:p>
          </p:txBody>
        </p:sp>
      </p:grpSp>
      <p:grpSp>
        <p:nvGrpSpPr>
          <p:cNvPr name="Group 26" id="26"/>
          <p:cNvGrpSpPr/>
          <p:nvPr/>
        </p:nvGrpSpPr>
        <p:grpSpPr>
          <a:xfrm rot="0">
            <a:off x="7204057" y="5539100"/>
            <a:ext cx="345028" cy="345028"/>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DFD"/>
            </a:solidFill>
            <a:ln w="38100" cap="sq">
              <a:solidFill>
                <a:srgbClr val="38635A"/>
              </a:solidFill>
              <a:prstDash val="solid"/>
              <a:miter/>
            </a:ln>
          </p:spPr>
        </p:sp>
        <p:sp>
          <p:nvSpPr>
            <p:cNvPr name="TextBox 28" id="28"/>
            <p:cNvSpPr txBox="true"/>
            <p:nvPr/>
          </p:nvSpPr>
          <p:spPr>
            <a:xfrm>
              <a:off x="76200" y="28575"/>
              <a:ext cx="660400" cy="708025"/>
            </a:xfrm>
            <a:prstGeom prst="rect">
              <a:avLst/>
            </a:prstGeom>
          </p:spPr>
          <p:txBody>
            <a:bodyPr anchor="ctr" rtlCol="false" tIns="0" lIns="0" bIns="0" rIns="0"/>
            <a:lstStyle/>
            <a:p>
              <a:pPr algn="ctr">
                <a:lnSpc>
                  <a:spcPts val="3640"/>
                </a:lnSpc>
              </a:pPr>
            </a:p>
          </p:txBody>
        </p:sp>
      </p:grpSp>
      <p:sp>
        <p:nvSpPr>
          <p:cNvPr name="TextBox 29" id="29"/>
          <p:cNvSpPr txBox="true"/>
          <p:nvPr/>
        </p:nvSpPr>
        <p:spPr>
          <a:xfrm rot="0">
            <a:off x="9422089" y="5120833"/>
            <a:ext cx="8620454" cy="817486"/>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8" tooltip="https://www.mass.gov/info-details/federal-funds-information-for-local-governments"/>
              </a:rPr>
              <a:t>FEDERAL FUNDS INFORMATION FOR LOCAL GOVERNMENTS | MASS.GOV</a:t>
            </a:r>
          </a:p>
        </p:txBody>
      </p:sp>
      <p:sp>
        <p:nvSpPr>
          <p:cNvPr name="TextBox 30" id="30"/>
          <p:cNvSpPr txBox="true"/>
          <p:nvPr/>
        </p:nvSpPr>
        <p:spPr>
          <a:xfrm rot="0">
            <a:off x="9145082" y="6583369"/>
            <a:ext cx="8315794" cy="817486"/>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9" tooltip="https://localinfrastructure.org/funding-opportunities/"/>
              </a:rPr>
              <a:t>LOCAL INFRASTRUCTURE HUB - NATIONAL LEAGUE OF CITIES</a:t>
            </a:r>
          </a:p>
        </p:txBody>
      </p:sp>
      <p:sp>
        <p:nvSpPr>
          <p:cNvPr name="TextBox 31" id="31"/>
          <p:cNvSpPr txBox="true"/>
          <p:nvPr/>
        </p:nvSpPr>
        <p:spPr>
          <a:xfrm rot="0">
            <a:off x="8461546" y="8005626"/>
            <a:ext cx="9826454" cy="421648"/>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10" tooltip="https://www.transportation.gov/priorities/equity/equity-action-plan"/>
              </a:rPr>
              <a:t>US DOT EQUITY ACTION PLAN </a:t>
            </a:r>
          </a:p>
        </p:txBody>
      </p:sp>
      <p:sp>
        <p:nvSpPr>
          <p:cNvPr name="TextBox 32" id="32"/>
          <p:cNvSpPr txBox="true"/>
          <p:nvPr/>
        </p:nvSpPr>
        <p:spPr>
          <a:xfrm rot="0">
            <a:off x="7634422" y="9125677"/>
            <a:ext cx="9826454" cy="421648"/>
          </a:xfrm>
          <a:prstGeom prst="rect">
            <a:avLst/>
          </a:prstGeom>
        </p:spPr>
        <p:txBody>
          <a:bodyPr anchor="t" rtlCol="false" tIns="0" lIns="0" bIns="0" rIns="0">
            <a:spAutoFit/>
          </a:bodyPr>
          <a:lstStyle/>
          <a:p>
            <a:pPr algn="l">
              <a:lnSpc>
                <a:spcPts val="3140"/>
              </a:lnSpc>
            </a:pPr>
            <a:r>
              <a:rPr lang="en-US" sz="2661" spc="-53" u="sng">
                <a:solidFill>
                  <a:srgbClr val="100729"/>
                </a:solidFill>
                <a:latin typeface="Poppins Bold"/>
                <a:ea typeface="Poppins Bold"/>
                <a:cs typeface="Poppins Bold"/>
                <a:sym typeface="Poppins Bold"/>
                <a:hlinkClick r:id="rId11" tooltip="https://billaunchpad.com/nofo"/>
              </a:rPr>
              <a:t>BIPARTISAN INFRASTRUCTURE LAW (BIL) LAUNCHPAD</a:t>
            </a:r>
          </a:p>
        </p:txBody>
      </p:sp>
      <p:sp>
        <p:nvSpPr>
          <p:cNvPr name="Freeform 33" id="33"/>
          <p:cNvSpPr/>
          <p:nvPr/>
        </p:nvSpPr>
        <p:spPr>
          <a:xfrm flipH="false" flipV="false" rot="0">
            <a:off x="6264995" y="219268"/>
            <a:ext cx="1073967" cy="1073967"/>
          </a:xfrm>
          <a:custGeom>
            <a:avLst/>
            <a:gdLst/>
            <a:ahLst/>
            <a:cxnLst/>
            <a:rect r="r" b="b" t="t" l="l"/>
            <a:pathLst>
              <a:path h="1073967" w="1073967">
                <a:moveTo>
                  <a:pt x="0" y="0"/>
                </a:moveTo>
                <a:lnTo>
                  <a:pt x="1073967" y="0"/>
                </a:lnTo>
                <a:lnTo>
                  <a:pt x="1073967" y="1073968"/>
                </a:lnTo>
                <a:lnTo>
                  <a:pt x="0" y="10739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4" id="34"/>
          <p:cNvSpPr/>
          <p:nvPr/>
        </p:nvSpPr>
        <p:spPr>
          <a:xfrm flipH="false" flipV="false" rot="0">
            <a:off x="7496067" y="6425907"/>
            <a:ext cx="1073967" cy="1073967"/>
          </a:xfrm>
          <a:custGeom>
            <a:avLst/>
            <a:gdLst/>
            <a:ahLst/>
            <a:cxnLst/>
            <a:rect r="r" b="b" t="t" l="l"/>
            <a:pathLst>
              <a:path h="1073967" w="1073967">
                <a:moveTo>
                  <a:pt x="0" y="0"/>
                </a:moveTo>
                <a:lnTo>
                  <a:pt x="1073968" y="0"/>
                </a:lnTo>
                <a:lnTo>
                  <a:pt x="1073968" y="1073967"/>
                </a:lnTo>
                <a:lnTo>
                  <a:pt x="0" y="10739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5" id="35"/>
          <p:cNvSpPr/>
          <p:nvPr/>
        </p:nvSpPr>
        <p:spPr>
          <a:xfrm flipH="false" flipV="false" rot="0">
            <a:off x="6900792" y="7645257"/>
            <a:ext cx="1073967" cy="1073967"/>
          </a:xfrm>
          <a:custGeom>
            <a:avLst/>
            <a:gdLst/>
            <a:ahLst/>
            <a:cxnLst/>
            <a:rect r="r" b="b" t="t" l="l"/>
            <a:pathLst>
              <a:path h="1073967" w="1073967">
                <a:moveTo>
                  <a:pt x="0" y="0"/>
                </a:moveTo>
                <a:lnTo>
                  <a:pt x="1073967" y="0"/>
                </a:lnTo>
                <a:lnTo>
                  <a:pt x="1073967" y="1073967"/>
                </a:lnTo>
                <a:lnTo>
                  <a:pt x="0" y="10739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6" id="36"/>
          <p:cNvSpPr/>
          <p:nvPr/>
        </p:nvSpPr>
        <p:spPr>
          <a:xfrm flipH="false" flipV="false" rot="0">
            <a:off x="6264995" y="8885243"/>
            <a:ext cx="1073967" cy="1073967"/>
          </a:xfrm>
          <a:custGeom>
            <a:avLst/>
            <a:gdLst/>
            <a:ahLst/>
            <a:cxnLst/>
            <a:rect r="r" b="b" t="t" l="l"/>
            <a:pathLst>
              <a:path h="1073967" w="1073967">
                <a:moveTo>
                  <a:pt x="0" y="0"/>
                </a:moveTo>
                <a:lnTo>
                  <a:pt x="1073967" y="0"/>
                </a:lnTo>
                <a:lnTo>
                  <a:pt x="1073967" y="1073967"/>
                </a:lnTo>
                <a:lnTo>
                  <a:pt x="0" y="10739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DAGMo4kdI2A</dc:identifier>
  <dcterms:modified xsi:type="dcterms:W3CDTF">2011-08-01T06:04:30Z</dcterms:modified>
  <cp:revision>1</cp:revision>
  <dc:title>Grantology Session 3</dc:title>
</cp:coreProperties>
</file>