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6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8288000" cy="10287000"/>
  <p:notesSz cx="6858000" cy="9144000"/>
  <p:embeddedFontLst>
    <p:embeddedFont>
      <p:font typeface="Montserrat" panose="00000500000000000000" pitchFamily="2" charset="0"/>
      <p:regular r:id="rId23"/>
    </p:embeddedFont>
    <p:embeddedFont>
      <p:font typeface="Montserrat Bold" panose="020B0604020202020204" charset="0"/>
      <p:regular r:id="rId24"/>
    </p:embeddedFont>
    <p:embeddedFont>
      <p:font typeface="Montserrat Italics" panose="020B0604020202020204" charset="0"/>
      <p:regular r:id="rId25"/>
    </p:embeddedFont>
    <p:embeddedFont>
      <p:font typeface="Proxima Nova" panose="020B0604020202020204" charset="0"/>
      <p:regular r:id="rId26"/>
    </p:embeddedFont>
    <p:embeddedFont>
      <p:font typeface="Proxima Nova Bold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839" autoAdjust="0"/>
  </p:normalViewPr>
  <p:slideViewPr>
    <p:cSldViewPr>
      <p:cViewPr varScale="1">
        <p:scale>
          <a:sx n="68" d="100"/>
          <a:sy n="68" d="100"/>
        </p:scale>
        <p:origin x="4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Klein" userId="13a3b474640bfe16" providerId="LiveId" clId="{8BF3FC8B-8EFF-4D44-9982-EB08BEEBDCD9}"/>
    <pc:docChg chg="modSld">
      <pc:chgData name="David Klein" userId="13a3b474640bfe16" providerId="LiveId" clId="{8BF3FC8B-8EFF-4D44-9982-EB08BEEBDCD9}" dt="2025-07-03T20:11:52.564" v="2" actId="20577"/>
      <pc:docMkLst>
        <pc:docMk/>
      </pc:docMkLst>
      <pc:sldChg chg="modSp mod">
        <pc:chgData name="David Klein" userId="13a3b474640bfe16" providerId="LiveId" clId="{8BF3FC8B-8EFF-4D44-9982-EB08BEEBDCD9}" dt="2025-07-03T20:11:52.564" v="2" actId="20577"/>
        <pc:sldMkLst>
          <pc:docMk/>
          <pc:sldMk cId="0" sldId="260"/>
        </pc:sldMkLst>
        <pc:spChg chg="mod">
          <ac:chgData name="David Klein" userId="13a3b474640bfe16" providerId="LiveId" clId="{8BF3FC8B-8EFF-4D44-9982-EB08BEEBDCD9}" dt="2025-07-03T20:11:52.564" v="2" actId="20577"/>
          <ac:spMkLst>
            <pc:docMk/>
            <pc:sldMk cId="0" sldId="260"/>
            <ac:spMk id="17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svg"/><Relationship Id="rId18" Type="http://schemas.openxmlformats.org/officeDocument/2006/relationships/image" Target="../media/image52.png"/><Relationship Id="rId3" Type="http://schemas.openxmlformats.org/officeDocument/2006/relationships/image" Target="../media/image9.png"/><Relationship Id="rId7" Type="http://schemas.openxmlformats.org/officeDocument/2006/relationships/image" Target="../media/image41.svg"/><Relationship Id="rId12" Type="http://schemas.openxmlformats.org/officeDocument/2006/relationships/image" Target="../media/image46.png"/><Relationship Id="rId17" Type="http://schemas.openxmlformats.org/officeDocument/2006/relationships/image" Target="../media/image51.svg"/><Relationship Id="rId2" Type="http://schemas.openxmlformats.org/officeDocument/2006/relationships/image" Target="../media/image8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svg"/><Relationship Id="rId5" Type="http://schemas.openxmlformats.org/officeDocument/2006/relationships/image" Target="../media/image39.svg"/><Relationship Id="rId15" Type="http://schemas.openxmlformats.org/officeDocument/2006/relationships/image" Target="../media/image49.svg"/><Relationship Id="rId10" Type="http://schemas.openxmlformats.org/officeDocument/2006/relationships/image" Target="../media/image44.png"/><Relationship Id="rId19" Type="http://schemas.openxmlformats.org/officeDocument/2006/relationships/image" Target="../media/image53.svg"/><Relationship Id="rId4" Type="http://schemas.openxmlformats.org/officeDocument/2006/relationships/image" Target="../media/image38.png"/><Relationship Id="rId9" Type="http://schemas.openxmlformats.org/officeDocument/2006/relationships/image" Target="../media/image43.svg"/><Relationship Id="rId1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9.png"/><Relationship Id="rId7" Type="http://schemas.openxmlformats.org/officeDocument/2006/relationships/image" Target="../media/image57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svg"/><Relationship Id="rId4" Type="http://schemas.openxmlformats.org/officeDocument/2006/relationships/image" Target="../media/image54.png"/><Relationship Id="rId9" Type="http://schemas.openxmlformats.org/officeDocument/2006/relationships/image" Target="../media/image5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9.png"/><Relationship Id="rId7" Type="http://schemas.openxmlformats.org/officeDocument/2006/relationships/image" Target="../media/image6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svg"/><Relationship Id="rId4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9.png"/><Relationship Id="rId7" Type="http://schemas.openxmlformats.org/officeDocument/2006/relationships/image" Target="../media/image7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77.svg"/><Relationship Id="rId5" Type="http://schemas.openxmlformats.org/officeDocument/2006/relationships/image" Target="../media/image71.sv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svg"/><Relationship Id="rId5" Type="http://schemas.openxmlformats.org/officeDocument/2006/relationships/image" Target="../media/image76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2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.svg"/><Relationship Id="rId4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9.png"/><Relationship Id="rId7" Type="http://schemas.openxmlformats.org/officeDocument/2006/relationships/image" Target="../media/image8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90.svg"/><Relationship Id="rId5" Type="http://schemas.openxmlformats.org/officeDocument/2006/relationships/image" Target="../media/image84.sv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E2gkBsvXTI8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7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svg"/><Relationship Id="rId3" Type="http://schemas.openxmlformats.org/officeDocument/2006/relationships/image" Target="../media/image9.png"/><Relationship Id="rId7" Type="http://schemas.openxmlformats.org/officeDocument/2006/relationships/image" Target="../media/image29.svg"/><Relationship Id="rId12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15" Type="http://schemas.openxmlformats.org/officeDocument/2006/relationships/image" Target="../media/image37.sv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Relationship Id="rId1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380284" y="7277206"/>
            <a:ext cx="7181826" cy="0"/>
          </a:xfrm>
          <a:prstGeom prst="line">
            <a:avLst/>
          </a:prstGeom>
          <a:ln w="47625" cap="flat">
            <a:solidFill>
              <a:srgbClr val="38635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000" cy="7091468"/>
            <a:chOff x="0" y="0"/>
            <a:chExt cx="4816593" cy="186771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1867712"/>
            </a:xfrm>
            <a:custGeom>
              <a:avLst/>
              <a:gdLst/>
              <a:ahLst/>
              <a:cxnLst/>
              <a:rect l="l" t="t" r="r" b="b"/>
              <a:pathLst>
                <a:path w="4816592" h="1867712">
                  <a:moveTo>
                    <a:pt x="0" y="0"/>
                  </a:moveTo>
                  <a:lnTo>
                    <a:pt x="4816592" y="0"/>
                  </a:lnTo>
                  <a:lnTo>
                    <a:pt x="4816592" y="1867712"/>
                  </a:lnTo>
                  <a:lnTo>
                    <a:pt x="0" y="1867712"/>
                  </a:lnTo>
                  <a:close/>
                </a:path>
              </a:pathLst>
            </a:custGeom>
            <a:solidFill>
              <a:srgbClr val="75988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9525"/>
              <a:ext cx="4816593" cy="18581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48008" y="497830"/>
            <a:ext cx="4239157" cy="3064750"/>
            <a:chOff x="0" y="0"/>
            <a:chExt cx="1124263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24263" cy="812800"/>
            </a:xfrm>
            <a:custGeom>
              <a:avLst/>
              <a:gdLst/>
              <a:ahLst/>
              <a:cxnLst/>
              <a:rect l="l" t="t" r="r" b="b"/>
              <a:pathLst>
                <a:path w="1124263" h="812800">
                  <a:moveTo>
                    <a:pt x="0" y="0"/>
                  </a:moveTo>
                  <a:lnTo>
                    <a:pt x="1124263" y="0"/>
                  </a:lnTo>
                  <a:lnTo>
                    <a:pt x="1124263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2"/>
              <a:stretch>
                <a:fillRect l="-4454" r="-4454"/>
              </a:stretch>
            </a:blipFill>
            <a:ln w="38100" cap="sq">
              <a:solidFill>
                <a:srgbClr val="F7F7F7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833406" y="497830"/>
            <a:ext cx="4239157" cy="3064750"/>
            <a:chOff x="0" y="0"/>
            <a:chExt cx="1124263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24263" cy="812800"/>
            </a:xfrm>
            <a:custGeom>
              <a:avLst/>
              <a:gdLst/>
              <a:ahLst/>
              <a:cxnLst/>
              <a:rect l="l" t="t" r="r" b="b"/>
              <a:pathLst>
                <a:path w="1124263" h="812800">
                  <a:moveTo>
                    <a:pt x="0" y="0"/>
                  </a:moveTo>
                  <a:lnTo>
                    <a:pt x="1124263" y="0"/>
                  </a:lnTo>
                  <a:lnTo>
                    <a:pt x="1124263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3"/>
              <a:stretch>
                <a:fillRect l="-9937" r="-9937"/>
              </a:stretch>
            </a:blipFill>
            <a:ln w="38100" cap="sq">
              <a:solidFill>
                <a:srgbClr val="F7F7F7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218804" y="497830"/>
            <a:ext cx="4239157" cy="3064750"/>
            <a:chOff x="0" y="0"/>
            <a:chExt cx="1124263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24263" cy="812800"/>
            </a:xfrm>
            <a:custGeom>
              <a:avLst/>
              <a:gdLst/>
              <a:ahLst/>
              <a:cxnLst/>
              <a:rect l="l" t="t" r="r" b="b"/>
              <a:pathLst>
                <a:path w="1124263" h="812800">
                  <a:moveTo>
                    <a:pt x="0" y="0"/>
                  </a:moveTo>
                  <a:lnTo>
                    <a:pt x="1124263" y="0"/>
                  </a:lnTo>
                  <a:lnTo>
                    <a:pt x="1124263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4"/>
              <a:stretch>
                <a:fillRect l="-6848" r="-6848"/>
              </a:stretch>
            </a:blipFill>
            <a:ln w="38100" cap="sq">
              <a:solidFill>
                <a:srgbClr val="F7F7F7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068854" y="3728460"/>
            <a:ext cx="4239157" cy="3064750"/>
            <a:chOff x="0" y="0"/>
            <a:chExt cx="1124263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24263" cy="812800"/>
            </a:xfrm>
            <a:custGeom>
              <a:avLst/>
              <a:gdLst/>
              <a:ahLst/>
              <a:cxnLst/>
              <a:rect l="l" t="t" r="r" b="b"/>
              <a:pathLst>
                <a:path w="1124263" h="812800">
                  <a:moveTo>
                    <a:pt x="0" y="0"/>
                  </a:moveTo>
                  <a:lnTo>
                    <a:pt x="1124263" y="0"/>
                  </a:lnTo>
                  <a:lnTo>
                    <a:pt x="1124263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5"/>
              <a:stretch>
                <a:fillRect l="-4531" r="-4531"/>
              </a:stretch>
            </a:blipFill>
            <a:ln w="38100" cap="sq">
              <a:solidFill>
                <a:srgbClr val="F7F7F7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454252" y="3728460"/>
            <a:ext cx="4239157" cy="3064750"/>
            <a:chOff x="0" y="0"/>
            <a:chExt cx="1124263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24263" cy="812800"/>
            </a:xfrm>
            <a:custGeom>
              <a:avLst/>
              <a:gdLst/>
              <a:ahLst/>
              <a:cxnLst/>
              <a:rect l="l" t="t" r="r" b="b"/>
              <a:pathLst>
                <a:path w="1124263" h="812800">
                  <a:moveTo>
                    <a:pt x="0" y="0"/>
                  </a:moveTo>
                  <a:lnTo>
                    <a:pt x="1124263" y="0"/>
                  </a:lnTo>
                  <a:lnTo>
                    <a:pt x="1124263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6"/>
              <a:stretch>
                <a:fillRect l="-13001" r="-13001"/>
              </a:stretch>
            </a:blipFill>
            <a:ln w="38100" cap="sq">
              <a:solidFill>
                <a:srgbClr val="F7F7F7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839650" y="3728460"/>
            <a:ext cx="4239157" cy="3064750"/>
            <a:chOff x="0" y="0"/>
            <a:chExt cx="1124263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124263" cy="812800"/>
            </a:xfrm>
            <a:custGeom>
              <a:avLst/>
              <a:gdLst/>
              <a:ahLst/>
              <a:cxnLst/>
              <a:rect l="l" t="t" r="r" b="b"/>
              <a:pathLst>
                <a:path w="1124263" h="812800">
                  <a:moveTo>
                    <a:pt x="0" y="0"/>
                  </a:moveTo>
                  <a:lnTo>
                    <a:pt x="1124263" y="0"/>
                  </a:lnTo>
                  <a:lnTo>
                    <a:pt x="1124263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7"/>
              <a:stretch>
                <a:fillRect t="-1869" b="-1869"/>
              </a:stretch>
            </a:blipFill>
            <a:ln w="38100" cap="sq">
              <a:solidFill>
                <a:srgbClr val="F7F7F7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3600836" y="497830"/>
            <a:ext cx="4239157" cy="3064750"/>
            <a:chOff x="0" y="0"/>
            <a:chExt cx="1124263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124263" cy="812800"/>
            </a:xfrm>
            <a:custGeom>
              <a:avLst/>
              <a:gdLst/>
              <a:ahLst/>
              <a:cxnLst/>
              <a:rect l="l" t="t" r="r" b="b"/>
              <a:pathLst>
                <a:path w="1124263" h="812800">
                  <a:moveTo>
                    <a:pt x="0" y="0"/>
                  </a:moveTo>
                  <a:lnTo>
                    <a:pt x="1124263" y="0"/>
                  </a:lnTo>
                  <a:lnTo>
                    <a:pt x="1124263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8"/>
              <a:stretch>
                <a:fillRect l="-3044" r="-3044"/>
              </a:stretch>
            </a:blipFill>
            <a:ln w="38100" cap="sq">
              <a:solidFill>
                <a:srgbClr val="F7F7F7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AutoShape 20"/>
          <p:cNvSpPr/>
          <p:nvPr/>
        </p:nvSpPr>
        <p:spPr>
          <a:xfrm>
            <a:off x="5380284" y="9712067"/>
            <a:ext cx="7181826" cy="0"/>
          </a:xfrm>
          <a:prstGeom prst="line">
            <a:avLst/>
          </a:prstGeom>
          <a:ln w="47625" cap="flat">
            <a:solidFill>
              <a:srgbClr val="38635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610696" y="6955135"/>
            <a:ext cx="3079003" cy="3079003"/>
          </a:xfrm>
          <a:custGeom>
            <a:avLst/>
            <a:gdLst/>
            <a:ahLst/>
            <a:cxnLst/>
            <a:rect l="l" t="t" r="r" b="b"/>
            <a:pathLst>
              <a:path w="3079003" h="3079003">
                <a:moveTo>
                  <a:pt x="0" y="0"/>
                </a:moveTo>
                <a:lnTo>
                  <a:pt x="3079004" y="0"/>
                </a:lnTo>
                <a:lnTo>
                  <a:pt x="3079004" y="3079003"/>
                </a:lnTo>
                <a:lnTo>
                  <a:pt x="0" y="307900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3912824" y="6505294"/>
            <a:ext cx="3781706" cy="3781706"/>
          </a:xfrm>
          <a:custGeom>
            <a:avLst/>
            <a:gdLst/>
            <a:ahLst/>
            <a:cxnLst/>
            <a:rect l="l" t="t" r="r" b="b"/>
            <a:pathLst>
              <a:path w="3781706" h="3781706">
                <a:moveTo>
                  <a:pt x="0" y="0"/>
                </a:moveTo>
                <a:lnTo>
                  <a:pt x="3781706" y="0"/>
                </a:lnTo>
                <a:lnTo>
                  <a:pt x="3781706" y="3781706"/>
                </a:lnTo>
                <a:lnTo>
                  <a:pt x="0" y="378170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3915963" y="7510568"/>
            <a:ext cx="9768261" cy="1872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5"/>
              </a:lnSpc>
            </a:pPr>
            <a:r>
              <a:rPr lang="en-US" sz="4500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ELDER MENTAL HEALTH MSW INTEGRATED INTERNSHIP PROGRAM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82182" cy="10287000"/>
            <a:chOff x="0" y="0"/>
            <a:chExt cx="126994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6994" cy="2709333"/>
            </a:xfrm>
            <a:custGeom>
              <a:avLst/>
              <a:gdLst/>
              <a:ahLst/>
              <a:cxnLst/>
              <a:rect l="l" t="t" r="r" b="b"/>
              <a:pathLst>
                <a:path w="126994" h="2709333">
                  <a:moveTo>
                    <a:pt x="0" y="0"/>
                  </a:moveTo>
                  <a:lnTo>
                    <a:pt x="126994" y="0"/>
                  </a:lnTo>
                  <a:lnTo>
                    <a:pt x="12699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5988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126994" cy="26998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58949" y="8598391"/>
            <a:ext cx="1688609" cy="1688609"/>
          </a:xfrm>
          <a:custGeom>
            <a:avLst/>
            <a:gdLst/>
            <a:ahLst/>
            <a:cxnLst/>
            <a:rect l="l" t="t" r="r" b="b"/>
            <a:pathLst>
              <a:path w="1688609" h="1688609">
                <a:moveTo>
                  <a:pt x="0" y="0"/>
                </a:moveTo>
                <a:lnTo>
                  <a:pt x="1688609" y="0"/>
                </a:lnTo>
                <a:lnTo>
                  <a:pt x="1688609" y="1688609"/>
                </a:lnTo>
                <a:lnTo>
                  <a:pt x="0" y="16886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6204635" y="8598391"/>
            <a:ext cx="1837716" cy="1837716"/>
          </a:xfrm>
          <a:custGeom>
            <a:avLst/>
            <a:gdLst/>
            <a:ahLst/>
            <a:cxnLst/>
            <a:rect l="l" t="t" r="r" b="b"/>
            <a:pathLst>
              <a:path w="1837716" h="1837716">
                <a:moveTo>
                  <a:pt x="0" y="0"/>
                </a:moveTo>
                <a:lnTo>
                  <a:pt x="1837716" y="0"/>
                </a:lnTo>
                <a:lnTo>
                  <a:pt x="1837716" y="1837716"/>
                </a:lnTo>
                <a:lnTo>
                  <a:pt x="0" y="18377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563484" y="4795243"/>
            <a:ext cx="17161032" cy="2857534"/>
            <a:chOff x="0" y="0"/>
            <a:chExt cx="22881376" cy="3810046"/>
          </a:xfrm>
        </p:grpSpPr>
        <p:sp>
          <p:nvSpPr>
            <p:cNvPr id="8" name="Freeform 8"/>
            <p:cNvSpPr/>
            <p:nvPr/>
          </p:nvSpPr>
          <p:spPr>
            <a:xfrm rot="5400000">
              <a:off x="8248538" y="-8156369"/>
              <a:ext cx="3621309" cy="20118385"/>
            </a:xfrm>
            <a:custGeom>
              <a:avLst/>
              <a:gdLst/>
              <a:ahLst/>
              <a:cxnLst/>
              <a:rect l="l" t="t" r="r" b="b"/>
              <a:pathLst>
                <a:path w="3621309" h="20118385">
                  <a:moveTo>
                    <a:pt x="0" y="0"/>
                  </a:moveTo>
                  <a:lnTo>
                    <a:pt x="3621309" y="0"/>
                  </a:lnTo>
                  <a:lnTo>
                    <a:pt x="3621309" y="20118385"/>
                  </a:lnTo>
                  <a:lnTo>
                    <a:pt x="0" y="201183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 rot="5400000">
              <a:off x="18420875" y="-747023"/>
              <a:ext cx="3621309" cy="5299693"/>
            </a:xfrm>
            <a:custGeom>
              <a:avLst/>
              <a:gdLst/>
              <a:ahLst/>
              <a:cxnLst/>
              <a:rect l="l" t="t" r="r" b="b"/>
              <a:pathLst>
                <a:path w="3621309" h="5299693">
                  <a:moveTo>
                    <a:pt x="0" y="0"/>
                  </a:moveTo>
                  <a:lnTo>
                    <a:pt x="3621309" y="0"/>
                  </a:lnTo>
                  <a:lnTo>
                    <a:pt x="3621309" y="5299693"/>
                  </a:lnTo>
                  <a:lnTo>
                    <a:pt x="0" y="5299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t="-279614"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2493830" y="0"/>
              <a:ext cx="928684" cy="928684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6661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79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5314299" y="2881361"/>
              <a:ext cx="928684" cy="928684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3888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79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8199903" y="0"/>
              <a:ext cx="928684" cy="928684"/>
              <a:chOff x="0" y="0"/>
              <a:chExt cx="812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2A8A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79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10976346" y="2881361"/>
              <a:ext cx="928684" cy="928684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9C2B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79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867543" y="0"/>
              <a:ext cx="928684" cy="928684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5988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79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6686709" y="2881361"/>
              <a:ext cx="928684" cy="928684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8807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79"/>
                  </a:lnSpc>
                </a:pPr>
                <a:endParaRPr/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20118385" y="0"/>
              <a:ext cx="928684" cy="928684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8635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79"/>
                  </a:lnSpc>
                </a:pPr>
                <a:endParaRPr/>
              </a:p>
            </p:txBody>
          </p:sp>
        </p:grpSp>
      </p:grpSp>
      <p:sp>
        <p:nvSpPr>
          <p:cNvPr id="31" name="Freeform 31"/>
          <p:cNvSpPr/>
          <p:nvPr/>
        </p:nvSpPr>
        <p:spPr>
          <a:xfrm>
            <a:off x="11165306" y="4935031"/>
            <a:ext cx="314789" cy="416939"/>
          </a:xfrm>
          <a:custGeom>
            <a:avLst/>
            <a:gdLst/>
            <a:ahLst/>
            <a:cxnLst/>
            <a:rect l="l" t="t" r="r" b="b"/>
            <a:pathLst>
              <a:path w="314789" h="416939">
                <a:moveTo>
                  <a:pt x="0" y="0"/>
                </a:moveTo>
                <a:lnTo>
                  <a:pt x="314789" y="0"/>
                </a:lnTo>
                <a:lnTo>
                  <a:pt x="314789" y="416938"/>
                </a:lnTo>
                <a:lnTo>
                  <a:pt x="0" y="4169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>
            <a:off x="6909051" y="4935031"/>
            <a:ext cx="305234" cy="416939"/>
          </a:xfrm>
          <a:custGeom>
            <a:avLst/>
            <a:gdLst/>
            <a:ahLst/>
            <a:cxnLst/>
            <a:rect l="l" t="t" r="r" b="b"/>
            <a:pathLst>
              <a:path w="305234" h="416939">
                <a:moveTo>
                  <a:pt x="0" y="0"/>
                </a:moveTo>
                <a:lnTo>
                  <a:pt x="305234" y="0"/>
                </a:lnTo>
                <a:lnTo>
                  <a:pt x="305234" y="416938"/>
                </a:lnTo>
                <a:lnTo>
                  <a:pt x="0" y="4169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>
            <a:off x="8948932" y="7091521"/>
            <a:ext cx="390135" cy="440002"/>
          </a:xfrm>
          <a:custGeom>
            <a:avLst/>
            <a:gdLst/>
            <a:ahLst/>
            <a:cxnLst/>
            <a:rect l="l" t="t" r="r" b="b"/>
            <a:pathLst>
              <a:path w="390135" h="440002">
                <a:moveTo>
                  <a:pt x="0" y="0"/>
                </a:moveTo>
                <a:lnTo>
                  <a:pt x="390136" y="0"/>
                </a:lnTo>
                <a:lnTo>
                  <a:pt x="390136" y="440003"/>
                </a:lnTo>
                <a:lnTo>
                  <a:pt x="0" y="4400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>
            <a:off x="13265469" y="7091521"/>
            <a:ext cx="322606" cy="416939"/>
          </a:xfrm>
          <a:custGeom>
            <a:avLst/>
            <a:gdLst/>
            <a:ahLst/>
            <a:cxnLst/>
            <a:rect l="l" t="t" r="r" b="b"/>
            <a:pathLst>
              <a:path w="322606" h="416939">
                <a:moveTo>
                  <a:pt x="0" y="0"/>
                </a:moveTo>
                <a:lnTo>
                  <a:pt x="322606" y="0"/>
                </a:lnTo>
                <a:lnTo>
                  <a:pt x="322606" y="416939"/>
                </a:lnTo>
                <a:lnTo>
                  <a:pt x="0" y="41693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>
            <a:off x="2688640" y="4935031"/>
            <a:ext cx="267536" cy="416939"/>
          </a:xfrm>
          <a:custGeom>
            <a:avLst/>
            <a:gdLst/>
            <a:ahLst/>
            <a:cxnLst/>
            <a:rect l="l" t="t" r="r" b="b"/>
            <a:pathLst>
              <a:path w="267536" h="416939">
                <a:moveTo>
                  <a:pt x="0" y="0"/>
                </a:moveTo>
                <a:lnTo>
                  <a:pt x="267536" y="0"/>
                </a:lnTo>
                <a:lnTo>
                  <a:pt x="267536" y="416938"/>
                </a:lnTo>
                <a:lnTo>
                  <a:pt x="0" y="41693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>
            <a:off x="4752151" y="7091521"/>
            <a:ext cx="301402" cy="440002"/>
          </a:xfrm>
          <a:custGeom>
            <a:avLst/>
            <a:gdLst/>
            <a:ahLst/>
            <a:cxnLst/>
            <a:rect l="l" t="t" r="r" b="b"/>
            <a:pathLst>
              <a:path w="301402" h="440002">
                <a:moveTo>
                  <a:pt x="0" y="0"/>
                </a:moveTo>
                <a:lnTo>
                  <a:pt x="301401" y="0"/>
                </a:lnTo>
                <a:lnTo>
                  <a:pt x="301401" y="440003"/>
                </a:lnTo>
                <a:lnTo>
                  <a:pt x="0" y="44000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/>
          <p:nvPr/>
        </p:nvSpPr>
        <p:spPr>
          <a:xfrm>
            <a:off x="15815239" y="4935031"/>
            <a:ext cx="290988" cy="416939"/>
          </a:xfrm>
          <a:custGeom>
            <a:avLst/>
            <a:gdLst/>
            <a:ahLst/>
            <a:cxnLst/>
            <a:rect l="l" t="t" r="r" b="b"/>
            <a:pathLst>
              <a:path w="290988" h="416939">
                <a:moveTo>
                  <a:pt x="0" y="0"/>
                </a:moveTo>
                <a:lnTo>
                  <a:pt x="290988" y="0"/>
                </a:lnTo>
                <a:lnTo>
                  <a:pt x="290988" y="416938"/>
                </a:lnTo>
                <a:lnTo>
                  <a:pt x="0" y="41693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TextBox 38"/>
          <p:cNvSpPr txBox="1"/>
          <p:nvPr/>
        </p:nvSpPr>
        <p:spPr>
          <a:xfrm>
            <a:off x="1555322" y="499745"/>
            <a:ext cx="15873870" cy="953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</a:pPr>
            <a:r>
              <a:rPr lang="en-US" sz="5599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IMPLEMENTATION GUIDELINES/TIMELINE: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466850" y="3023180"/>
            <a:ext cx="2969560" cy="1200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0"/>
              </a:lnSpc>
            </a:pPr>
            <a:r>
              <a:rPr lang="en-US" sz="2505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Identify MSW programs &amp; funding sources in your region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3019639" y="7864899"/>
            <a:ext cx="3919393" cy="905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0"/>
              </a:lnSpc>
            </a:pPr>
            <a:r>
              <a:rPr lang="en-US" sz="2505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Partner with the MSW Internship Department for Referral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168072" y="9092267"/>
            <a:ext cx="3770959" cy="510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4634" lvl="1" indent="-227317" algn="l">
              <a:lnSpc>
                <a:spcPts val="1958"/>
              </a:lnSpc>
              <a:buFont typeface="Arial"/>
              <a:buChar char="•"/>
            </a:pPr>
            <a:r>
              <a:rPr lang="en-US" sz="2105">
                <a:solidFill>
                  <a:srgbClr val="1D1D1F"/>
                </a:solidFill>
                <a:latin typeface="Montserrat"/>
                <a:ea typeface="Montserrat"/>
                <a:cs typeface="Montserrat"/>
                <a:sym typeface="Montserrat"/>
              </a:rPr>
              <a:t>Marketing &amp; Promotion</a:t>
            </a:r>
          </a:p>
          <a:p>
            <a:pPr marL="454634" lvl="1" indent="-227317" algn="l">
              <a:lnSpc>
                <a:spcPts val="1958"/>
              </a:lnSpc>
              <a:buFont typeface="Arial"/>
              <a:buChar char="•"/>
            </a:pPr>
            <a:r>
              <a:rPr lang="en-US" sz="2105">
                <a:solidFill>
                  <a:srgbClr val="1D1D1F"/>
                </a:solidFill>
                <a:latin typeface="Montserrat"/>
                <a:ea typeface="Montserrat"/>
                <a:cs typeface="Montserrat"/>
                <a:sym typeface="Montserrat"/>
              </a:rPr>
              <a:t>Job Description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4979335" y="2699906"/>
            <a:ext cx="4164665" cy="1790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0"/>
              </a:lnSpc>
            </a:pPr>
            <a:r>
              <a:rPr lang="en-US" sz="2505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Meet early Spring through Summer with referred MSW students to interview for the upcoming school year (Sept. - May)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7639091" y="7968104"/>
            <a:ext cx="3009819" cy="1200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0"/>
              </a:lnSpc>
            </a:pPr>
            <a:r>
              <a:rPr lang="en-US" sz="2505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Identify COAs who are interested in a MSW intern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9686925" y="2580457"/>
            <a:ext cx="3835685" cy="1200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0"/>
              </a:lnSpc>
            </a:pPr>
            <a:r>
              <a:rPr lang="en-US" sz="2505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Identify point person at each COA who will oversee/work with intern.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9642620" y="3971304"/>
            <a:ext cx="4510223" cy="772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4634" lvl="1" indent="-227317" algn="l">
              <a:lnSpc>
                <a:spcPts val="1958"/>
              </a:lnSpc>
              <a:buFont typeface="Arial"/>
              <a:buChar char="•"/>
            </a:pPr>
            <a:r>
              <a:rPr lang="en-US" sz="2105" dirty="0">
                <a:solidFill>
                  <a:srgbClr val="1D1D1F"/>
                </a:solidFill>
                <a:latin typeface="Montserrat"/>
                <a:ea typeface="Montserrat"/>
                <a:cs typeface="Montserrat"/>
                <a:sym typeface="Montserrat"/>
              </a:rPr>
              <a:t>Generally, the Community Service Manger or Outreach worker.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1921863" y="7968104"/>
            <a:ext cx="3009819" cy="1200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0"/>
              </a:lnSpc>
            </a:pPr>
            <a:r>
              <a:rPr lang="en-US" sz="2505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Spring/early Summer interview MSW students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4731773" y="3023180"/>
            <a:ext cx="2748908" cy="1200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0"/>
              </a:lnSpc>
            </a:pPr>
            <a:r>
              <a:rPr lang="en-US" sz="2505" b="1" dirty="0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May/June place interns in COA to begin in September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82182" cy="10287000"/>
            <a:chOff x="0" y="0"/>
            <a:chExt cx="126994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6994" cy="2709333"/>
            </a:xfrm>
            <a:custGeom>
              <a:avLst/>
              <a:gdLst/>
              <a:ahLst/>
              <a:cxnLst/>
              <a:rect l="l" t="t" r="r" b="b"/>
              <a:pathLst>
                <a:path w="126994" h="2709333">
                  <a:moveTo>
                    <a:pt x="0" y="0"/>
                  </a:moveTo>
                  <a:lnTo>
                    <a:pt x="126994" y="0"/>
                  </a:lnTo>
                  <a:lnTo>
                    <a:pt x="12699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5988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126994" cy="26998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03254" y="2910559"/>
            <a:ext cx="5376039" cy="4898941"/>
            <a:chOff x="0" y="0"/>
            <a:chExt cx="1146866" cy="104508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46866" cy="1045087"/>
            </a:xfrm>
            <a:custGeom>
              <a:avLst/>
              <a:gdLst/>
              <a:ahLst/>
              <a:cxnLst/>
              <a:rect l="l" t="t" r="r" b="b"/>
              <a:pathLst>
                <a:path w="1146866" h="1045087">
                  <a:moveTo>
                    <a:pt x="0" y="0"/>
                  </a:moveTo>
                  <a:lnTo>
                    <a:pt x="1146866" y="0"/>
                  </a:lnTo>
                  <a:lnTo>
                    <a:pt x="1146866" y="1045087"/>
                  </a:lnTo>
                  <a:lnTo>
                    <a:pt x="0" y="1045087"/>
                  </a:lnTo>
                  <a:close/>
                </a:path>
              </a:pathLst>
            </a:custGeom>
            <a:solidFill>
              <a:srgbClr val="10072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9525"/>
              <a:ext cx="1146866" cy="10355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624812" y="2910559"/>
            <a:ext cx="5376039" cy="4898941"/>
            <a:chOff x="0" y="0"/>
            <a:chExt cx="1146866" cy="104508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46866" cy="1045087"/>
            </a:xfrm>
            <a:custGeom>
              <a:avLst/>
              <a:gdLst/>
              <a:ahLst/>
              <a:cxnLst/>
              <a:rect l="l" t="t" r="r" b="b"/>
              <a:pathLst>
                <a:path w="1146866" h="1045087">
                  <a:moveTo>
                    <a:pt x="0" y="0"/>
                  </a:moveTo>
                  <a:lnTo>
                    <a:pt x="1146866" y="0"/>
                  </a:lnTo>
                  <a:lnTo>
                    <a:pt x="1146866" y="1045087"/>
                  </a:lnTo>
                  <a:lnTo>
                    <a:pt x="0" y="1045087"/>
                  </a:lnTo>
                  <a:close/>
                </a:path>
              </a:pathLst>
            </a:custGeom>
            <a:solidFill>
              <a:srgbClr val="38635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9525"/>
              <a:ext cx="1146866" cy="10355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146371" y="2910559"/>
            <a:ext cx="5376039" cy="4898941"/>
            <a:chOff x="0" y="0"/>
            <a:chExt cx="1146866" cy="104508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46866" cy="1045087"/>
            </a:xfrm>
            <a:custGeom>
              <a:avLst/>
              <a:gdLst/>
              <a:ahLst/>
              <a:cxnLst/>
              <a:rect l="l" t="t" r="r" b="b"/>
              <a:pathLst>
                <a:path w="1146866" h="1045087">
                  <a:moveTo>
                    <a:pt x="0" y="0"/>
                  </a:moveTo>
                  <a:lnTo>
                    <a:pt x="1146866" y="0"/>
                  </a:lnTo>
                  <a:lnTo>
                    <a:pt x="1146866" y="1045087"/>
                  </a:lnTo>
                  <a:lnTo>
                    <a:pt x="0" y="1045087"/>
                  </a:lnTo>
                  <a:close/>
                </a:path>
              </a:pathLst>
            </a:custGeom>
            <a:solidFill>
              <a:srgbClr val="74666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9525"/>
              <a:ext cx="1146866" cy="10355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258949" y="8598391"/>
            <a:ext cx="1688609" cy="1688609"/>
          </a:xfrm>
          <a:custGeom>
            <a:avLst/>
            <a:gdLst/>
            <a:ahLst/>
            <a:cxnLst/>
            <a:rect l="l" t="t" r="r" b="b"/>
            <a:pathLst>
              <a:path w="1688609" h="1688609">
                <a:moveTo>
                  <a:pt x="0" y="0"/>
                </a:moveTo>
                <a:lnTo>
                  <a:pt x="1688609" y="0"/>
                </a:lnTo>
                <a:lnTo>
                  <a:pt x="1688609" y="1688609"/>
                </a:lnTo>
                <a:lnTo>
                  <a:pt x="0" y="16886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6204635" y="8598391"/>
            <a:ext cx="1837716" cy="1837716"/>
          </a:xfrm>
          <a:custGeom>
            <a:avLst/>
            <a:gdLst/>
            <a:ahLst/>
            <a:cxnLst/>
            <a:rect l="l" t="t" r="r" b="b"/>
            <a:pathLst>
              <a:path w="1837716" h="1837716">
                <a:moveTo>
                  <a:pt x="0" y="0"/>
                </a:moveTo>
                <a:lnTo>
                  <a:pt x="1837716" y="0"/>
                </a:lnTo>
                <a:lnTo>
                  <a:pt x="1837716" y="1837716"/>
                </a:lnTo>
                <a:lnTo>
                  <a:pt x="0" y="18377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2488574" y="3193593"/>
            <a:ext cx="2456291" cy="2265928"/>
          </a:xfrm>
          <a:custGeom>
            <a:avLst/>
            <a:gdLst/>
            <a:ahLst/>
            <a:cxnLst/>
            <a:rect l="l" t="t" r="r" b="b"/>
            <a:pathLst>
              <a:path w="2456291" h="2265928">
                <a:moveTo>
                  <a:pt x="0" y="0"/>
                </a:moveTo>
                <a:lnTo>
                  <a:pt x="2456291" y="0"/>
                </a:lnTo>
                <a:lnTo>
                  <a:pt x="2456291" y="2265929"/>
                </a:lnTo>
                <a:lnTo>
                  <a:pt x="0" y="22659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8279097" y="3193593"/>
            <a:ext cx="2166436" cy="2166436"/>
          </a:xfrm>
          <a:custGeom>
            <a:avLst/>
            <a:gdLst/>
            <a:ahLst/>
            <a:cxnLst/>
            <a:rect l="l" t="t" r="r" b="b"/>
            <a:pathLst>
              <a:path w="2166436" h="2166436">
                <a:moveTo>
                  <a:pt x="0" y="0"/>
                </a:moveTo>
                <a:lnTo>
                  <a:pt x="2166436" y="0"/>
                </a:lnTo>
                <a:lnTo>
                  <a:pt x="2166436" y="2166436"/>
                </a:lnTo>
                <a:lnTo>
                  <a:pt x="0" y="21664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3956870" y="3193593"/>
            <a:ext cx="1733149" cy="2166436"/>
          </a:xfrm>
          <a:custGeom>
            <a:avLst/>
            <a:gdLst/>
            <a:ahLst/>
            <a:cxnLst/>
            <a:rect l="l" t="t" r="r" b="b"/>
            <a:pathLst>
              <a:path w="1733149" h="2166436">
                <a:moveTo>
                  <a:pt x="0" y="0"/>
                </a:moveTo>
                <a:lnTo>
                  <a:pt x="1733149" y="0"/>
                </a:lnTo>
                <a:lnTo>
                  <a:pt x="1733149" y="2166436"/>
                </a:lnTo>
                <a:lnTo>
                  <a:pt x="0" y="21664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-921286" y="578927"/>
            <a:ext cx="20814975" cy="1245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80"/>
              </a:lnSpc>
            </a:pPr>
            <a:r>
              <a:rPr lang="en-US" sz="7343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USES OF FUNDING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28700" y="5657948"/>
            <a:ext cx="5376039" cy="185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600" b="1">
                <a:solidFill>
                  <a:srgbClr val="F7F7F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PAYMENT</a:t>
            </a:r>
          </a:p>
          <a:p>
            <a:pPr algn="ctr">
              <a:lnSpc>
                <a:spcPts val="3600"/>
              </a:lnSpc>
            </a:pPr>
            <a:r>
              <a:rPr lang="en-US" sz="3600" b="1">
                <a:solidFill>
                  <a:srgbClr val="F7F7F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FOR </a:t>
            </a:r>
          </a:p>
          <a:p>
            <a:pPr algn="ctr">
              <a:lnSpc>
                <a:spcPts val="3600"/>
              </a:lnSpc>
            </a:pPr>
            <a:r>
              <a:rPr lang="en-US" sz="3600" b="1">
                <a:solidFill>
                  <a:srgbClr val="F7F7F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CLINICAL SUPERVISOR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624812" y="5657948"/>
            <a:ext cx="5376039" cy="185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600" b="1">
                <a:solidFill>
                  <a:srgbClr val="F7F7F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STIPENDS FOR INTERNS</a:t>
            </a:r>
          </a:p>
          <a:p>
            <a:pPr algn="ctr">
              <a:lnSpc>
                <a:spcPts val="3600"/>
              </a:lnSpc>
            </a:pPr>
            <a:r>
              <a:rPr lang="en-US" sz="3600" i="1">
                <a:solidFill>
                  <a:srgbClr val="F7F7F7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(during internship or when complete)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710707" y="5657948"/>
            <a:ext cx="4247368" cy="185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600" b="1">
                <a:solidFill>
                  <a:srgbClr val="F7F7F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PROGRAM INCIDENTALS AND COSTS FOR EACH COA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82182" cy="10287000"/>
            <a:chOff x="0" y="0"/>
            <a:chExt cx="126994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6994" cy="2709333"/>
            </a:xfrm>
            <a:custGeom>
              <a:avLst/>
              <a:gdLst/>
              <a:ahLst/>
              <a:cxnLst/>
              <a:rect l="l" t="t" r="r" b="b"/>
              <a:pathLst>
                <a:path w="126994" h="2709333">
                  <a:moveTo>
                    <a:pt x="0" y="0"/>
                  </a:moveTo>
                  <a:lnTo>
                    <a:pt x="126994" y="0"/>
                  </a:lnTo>
                  <a:lnTo>
                    <a:pt x="12699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5988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126994" cy="26998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58949" y="8598391"/>
            <a:ext cx="1688609" cy="1688609"/>
          </a:xfrm>
          <a:custGeom>
            <a:avLst/>
            <a:gdLst/>
            <a:ahLst/>
            <a:cxnLst/>
            <a:rect l="l" t="t" r="r" b="b"/>
            <a:pathLst>
              <a:path w="1688609" h="1688609">
                <a:moveTo>
                  <a:pt x="0" y="0"/>
                </a:moveTo>
                <a:lnTo>
                  <a:pt x="1688609" y="0"/>
                </a:lnTo>
                <a:lnTo>
                  <a:pt x="1688609" y="1688609"/>
                </a:lnTo>
                <a:lnTo>
                  <a:pt x="0" y="16886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6204635" y="8598391"/>
            <a:ext cx="1837716" cy="1837716"/>
          </a:xfrm>
          <a:custGeom>
            <a:avLst/>
            <a:gdLst/>
            <a:ahLst/>
            <a:cxnLst/>
            <a:rect l="l" t="t" r="r" b="b"/>
            <a:pathLst>
              <a:path w="1837716" h="1837716">
                <a:moveTo>
                  <a:pt x="0" y="0"/>
                </a:moveTo>
                <a:lnTo>
                  <a:pt x="1837716" y="0"/>
                </a:lnTo>
                <a:lnTo>
                  <a:pt x="1837716" y="1837716"/>
                </a:lnTo>
                <a:lnTo>
                  <a:pt x="0" y="18377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621492" y="334581"/>
            <a:ext cx="15873870" cy="953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</a:pPr>
            <a:r>
              <a:rPr lang="en-US" sz="5599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ROLE OF CLINICAL SUPERVISOR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3611228" y="5247996"/>
            <a:ext cx="12151394" cy="1029418"/>
            <a:chOff x="0" y="0"/>
            <a:chExt cx="16201858" cy="1372557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16201858" cy="1372557"/>
              <a:chOff x="0" y="0"/>
              <a:chExt cx="3200367" cy="271122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3200367" cy="271122"/>
              </a:xfrm>
              <a:custGeom>
                <a:avLst/>
                <a:gdLst/>
                <a:ahLst/>
                <a:cxnLst/>
                <a:rect l="l" t="t" r="r" b="b"/>
                <a:pathLst>
                  <a:path w="3200367" h="271122">
                    <a:moveTo>
                      <a:pt x="2997167" y="0"/>
                    </a:moveTo>
                    <a:lnTo>
                      <a:pt x="0" y="0"/>
                    </a:lnTo>
                    <a:lnTo>
                      <a:pt x="0" y="271122"/>
                    </a:lnTo>
                    <a:lnTo>
                      <a:pt x="2997167" y="271122"/>
                    </a:lnTo>
                    <a:lnTo>
                      <a:pt x="3200367" y="135561"/>
                    </a:lnTo>
                    <a:lnTo>
                      <a:pt x="2997167" y="0"/>
                    </a:lnTo>
                    <a:close/>
                  </a:path>
                </a:pathLst>
              </a:custGeom>
              <a:solidFill>
                <a:srgbClr val="B2A8A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9525"/>
                <a:ext cx="3086067" cy="26159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just">
                  <a:lnSpc>
                    <a:spcPts val="2879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288411" y="404114"/>
              <a:ext cx="13386827" cy="4415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330"/>
                </a:lnSpc>
              </a:pPr>
              <a:r>
                <a:rPr lang="en-US" sz="2505" b="1">
                  <a:solidFill>
                    <a:srgbClr val="F7F7F7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Review and comment on Processes Recordings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611228" y="2990470"/>
            <a:ext cx="12151394" cy="1029418"/>
            <a:chOff x="0" y="0"/>
            <a:chExt cx="16201858" cy="1372557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16201858" cy="1372557"/>
              <a:chOff x="0" y="0"/>
              <a:chExt cx="3200367" cy="271122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200367" cy="271122"/>
              </a:xfrm>
              <a:custGeom>
                <a:avLst/>
                <a:gdLst/>
                <a:ahLst/>
                <a:cxnLst/>
                <a:rect l="l" t="t" r="r" b="b"/>
                <a:pathLst>
                  <a:path w="3200367" h="271122">
                    <a:moveTo>
                      <a:pt x="2997167" y="0"/>
                    </a:moveTo>
                    <a:lnTo>
                      <a:pt x="0" y="0"/>
                    </a:lnTo>
                    <a:lnTo>
                      <a:pt x="0" y="271122"/>
                    </a:lnTo>
                    <a:lnTo>
                      <a:pt x="2997167" y="271122"/>
                    </a:lnTo>
                    <a:lnTo>
                      <a:pt x="3200367" y="135561"/>
                    </a:lnTo>
                    <a:lnTo>
                      <a:pt x="2997167" y="0"/>
                    </a:lnTo>
                    <a:close/>
                  </a:path>
                </a:pathLst>
              </a:custGeom>
              <a:solidFill>
                <a:srgbClr val="58807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9525"/>
                <a:ext cx="3086067" cy="26159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just">
                  <a:lnSpc>
                    <a:spcPts val="2879"/>
                  </a:lnSpc>
                </a:pPr>
                <a:endParaRPr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288411" y="235297"/>
              <a:ext cx="14466290" cy="10075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57"/>
                </a:lnSpc>
              </a:pPr>
              <a:r>
                <a:rPr lang="en-US" sz="2505" b="1">
                  <a:solidFill>
                    <a:srgbClr val="F7F7F7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Meet 1 hour weekly with each intern for supervision </a:t>
              </a:r>
            </a:p>
            <a:p>
              <a:pPr algn="l">
                <a:lnSpc>
                  <a:spcPts val="3057"/>
                </a:lnSpc>
              </a:pPr>
              <a:r>
                <a:rPr lang="en-US" sz="2505" b="1">
                  <a:solidFill>
                    <a:srgbClr val="F7F7F7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(</a:t>
              </a:r>
              <a:r>
                <a:rPr lang="en-US" sz="2505" i="1">
                  <a:solidFill>
                    <a:srgbClr val="F7F7F7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can be in person or virtually</a:t>
              </a:r>
              <a:r>
                <a:rPr lang="en-US" sz="2505" b="1">
                  <a:solidFill>
                    <a:srgbClr val="F7F7F7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)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3611228" y="6376759"/>
            <a:ext cx="12151394" cy="1029418"/>
            <a:chOff x="0" y="0"/>
            <a:chExt cx="16201858" cy="1372557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16201858" cy="1372557"/>
              <a:chOff x="0" y="0"/>
              <a:chExt cx="3200367" cy="271122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3200367" cy="271122"/>
              </a:xfrm>
              <a:custGeom>
                <a:avLst/>
                <a:gdLst/>
                <a:ahLst/>
                <a:cxnLst/>
                <a:rect l="l" t="t" r="r" b="b"/>
                <a:pathLst>
                  <a:path w="3200367" h="271122">
                    <a:moveTo>
                      <a:pt x="2997167" y="0"/>
                    </a:moveTo>
                    <a:lnTo>
                      <a:pt x="0" y="0"/>
                    </a:lnTo>
                    <a:lnTo>
                      <a:pt x="0" y="271122"/>
                    </a:lnTo>
                    <a:lnTo>
                      <a:pt x="2997167" y="271122"/>
                    </a:lnTo>
                    <a:lnTo>
                      <a:pt x="3200367" y="135561"/>
                    </a:lnTo>
                    <a:lnTo>
                      <a:pt x="2997167" y="0"/>
                    </a:lnTo>
                    <a:close/>
                  </a:path>
                </a:pathLst>
              </a:custGeom>
              <a:solidFill>
                <a:srgbClr val="796D6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9525"/>
                <a:ext cx="3086067" cy="26159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just">
                  <a:lnSpc>
                    <a:spcPts val="2879"/>
                  </a:lnSpc>
                </a:pPr>
                <a:endParaRPr/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288411" y="480314"/>
              <a:ext cx="14182495" cy="4415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330"/>
                </a:lnSpc>
              </a:pPr>
              <a:r>
                <a:rPr lang="en-US" sz="2505" b="1">
                  <a:solidFill>
                    <a:srgbClr val="F7F7F7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End of Semester evaluation December/May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3611228" y="4119233"/>
            <a:ext cx="12151394" cy="1029418"/>
            <a:chOff x="0" y="0"/>
            <a:chExt cx="16201858" cy="1372557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16201858" cy="1372557"/>
              <a:chOff x="0" y="0"/>
              <a:chExt cx="3200367" cy="271122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200367" cy="271122"/>
              </a:xfrm>
              <a:custGeom>
                <a:avLst/>
                <a:gdLst/>
                <a:ahLst/>
                <a:cxnLst/>
                <a:rect l="l" t="t" r="r" b="b"/>
                <a:pathLst>
                  <a:path w="3200367" h="271122">
                    <a:moveTo>
                      <a:pt x="2997167" y="0"/>
                    </a:moveTo>
                    <a:lnTo>
                      <a:pt x="0" y="0"/>
                    </a:lnTo>
                    <a:lnTo>
                      <a:pt x="0" y="271122"/>
                    </a:lnTo>
                    <a:lnTo>
                      <a:pt x="2997167" y="271122"/>
                    </a:lnTo>
                    <a:lnTo>
                      <a:pt x="3200367" y="135561"/>
                    </a:lnTo>
                    <a:lnTo>
                      <a:pt x="2997167" y="0"/>
                    </a:lnTo>
                    <a:close/>
                  </a:path>
                </a:pathLst>
              </a:custGeom>
              <a:solidFill>
                <a:srgbClr val="75988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9525"/>
                <a:ext cx="3086067" cy="26159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just">
                  <a:lnSpc>
                    <a:spcPts val="2879"/>
                  </a:lnSpc>
                </a:pPr>
                <a:endParaRPr/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288411" y="164540"/>
              <a:ext cx="14466290" cy="10339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07"/>
                </a:lnSpc>
              </a:pPr>
              <a:r>
                <a:rPr lang="en-US" sz="2505" b="1">
                  <a:solidFill>
                    <a:srgbClr val="F7F7F7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Create Learning Contract (as required by MSW Program) Beginning September and January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3611228" y="1563941"/>
            <a:ext cx="12151394" cy="1327183"/>
            <a:chOff x="0" y="0"/>
            <a:chExt cx="16201858" cy="1769577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16201858" cy="1769577"/>
              <a:chOff x="0" y="0"/>
              <a:chExt cx="3200367" cy="349546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3200367" cy="349546"/>
              </a:xfrm>
              <a:custGeom>
                <a:avLst/>
                <a:gdLst/>
                <a:ahLst/>
                <a:cxnLst/>
                <a:rect l="l" t="t" r="r" b="b"/>
                <a:pathLst>
                  <a:path w="3200367" h="349546">
                    <a:moveTo>
                      <a:pt x="2997167" y="0"/>
                    </a:moveTo>
                    <a:lnTo>
                      <a:pt x="0" y="0"/>
                    </a:lnTo>
                    <a:lnTo>
                      <a:pt x="0" y="349546"/>
                    </a:lnTo>
                    <a:lnTo>
                      <a:pt x="2997167" y="349546"/>
                    </a:lnTo>
                    <a:lnTo>
                      <a:pt x="3200367" y="174773"/>
                    </a:lnTo>
                    <a:lnTo>
                      <a:pt x="2997167" y="0"/>
                    </a:lnTo>
                    <a:close/>
                  </a:path>
                </a:pathLst>
              </a:custGeom>
              <a:solidFill>
                <a:srgbClr val="38635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9525"/>
                <a:ext cx="3086067" cy="3400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just">
                  <a:lnSpc>
                    <a:spcPts val="2879"/>
                  </a:lnSpc>
                </a:pPr>
                <a:endParaRPr/>
              </a:p>
            </p:txBody>
          </p:sp>
        </p:grpSp>
        <p:sp>
          <p:nvSpPr>
            <p:cNvPr id="32" name="TextBox 32"/>
            <p:cNvSpPr txBox="1"/>
            <p:nvPr/>
          </p:nvSpPr>
          <p:spPr>
            <a:xfrm>
              <a:off x="288411" y="219228"/>
              <a:ext cx="13620238" cy="4415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330"/>
                </a:lnSpc>
              </a:pPr>
              <a:r>
                <a:rPr lang="en-US" sz="2505" b="1">
                  <a:solidFill>
                    <a:srgbClr val="F7F7F7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Supervision for student/intern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288411" y="675462"/>
              <a:ext cx="14048879" cy="838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4634" lvl="1" indent="-227317" algn="l">
                <a:lnSpc>
                  <a:spcPts val="2526"/>
                </a:lnSpc>
                <a:buFont typeface="Arial"/>
                <a:buChar char="•"/>
              </a:pPr>
              <a:r>
                <a:rPr lang="en-US" sz="2105">
                  <a:solidFill>
                    <a:srgbClr val="F7F7F7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LICSW, LCSW or MSW with 2 years of experience (as required by BSU), others may have different qualifications.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3611228" y="7505522"/>
            <a:ext cx="12151394" cy="1029418"/>
            <a:chOff x="0" y="0"/>
            <a:chExt cx="16201858" cy="1372557"/>
          </a:xfrm>
        </p:grpSpPr>
        <p:grpSp>
          <p:nvGrpSpPr>
            <p:cNvPr id="35" name="Group 35"/>
            <p:cNvGrpSpPr/>
            <p:nvPr/>
          </p:nvGrpSpPr>
          <p:grpSpPr>
            <a:xfrm>
              <a:off x="0" y="0"/>
              <a:ext cx="16201858" cy="1372557"/>
              <a:chOff x="0" y="0"/>
              <a:chExt cx="3200367" cy="271122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3200367" cy="271122"/>
              </a:xfrm>
              <a:custGeom>
                <a:avLst/>
                <a:gdLst/>
                <a:ahLst/>
                <a:cxnLst/>
                <a:rect l="l" t="t" r="r" b="b"/>
                <a:pathLst>
                  <a:path w="3200367" h="271122">
                    <a:moveTo>
                      <a:pt x="2997167" y="0"/>
                    </a:moveTo>
                    <a:lnTo>
                      <a:pt x="0" y="0"/>
                    </a:lnTo>
                    <a:lnTo>
                      <a:pt x="0" y="271122"/>
                    </a:lnTo>
                    <a:lnTo>
                      <a:pt x="2997167" y="271122"/>
                    </a:lnTo>
                    <a:lnTo>
                      <a:pt x="3200367" y="135561"/>
                    </a:lnTo>
                    <a:lnTo>
                      <a:pt x="2997167" y="0"/>
                    </a:lnTo>
                    <a:close/>
                  </a:path>
                </a:pathLst>
              </a:custGeom>
              <a:solidFill>
                <a:srgbClr val="746661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0" y="9525"/>
                <a:ext cx="3086067" cy="26159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just">
                  <a:lnSpc>
                    <a:spcPts val="2879"/>
                  </a:lnSpc>
                </a:pPr>
                <a:endParaRPr/>
              </a:p>
            </p:txBody>
          </p:sp>
        </p:grpSp>
        <p:sp>
          <p:nvSpPr>
            <p:cNvPr id="38" name="TextBox 38"/>
            <p:cNvSpPr txBox="1"/>
            <p:nvPr/>
          </p:nvSpPr>
          <p:spPr>
            <a:xfrm>
              <a:off x="288411" y="496092"/>
              <a:ext cx="14048879" cy="4415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330"/>
                </a:lnSpc>
              </a:pPr>
              <a:r>
                <a:rPr lang="en-US" sz="2505" b="1">
                  <a:solidFill>
                    <a:srgbClr val="F7F7F7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Meet with COA intern liaison as needed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3611228" y="8630190"/>
            <a:ext cx="12151394" cy="1029418"/>
            <a:chOff x="0" y="0"/>
            <a:chExt cx="16201858" cy="1372557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16201858" cy="1372557"/>
              <a:chOff x="0" y="0"/>
              <a:chExt cx="3200367" cy="271122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3200367" cy="271122"/>
              </a:xfrm>
              <a:custGeom>
                <a:avLst/>
                <a:gdLst/>
                <a:ahLst/>
                <a:cxnLst/>
                <a:rect l="l" t="t" r="r" b="b"/>
                <a:pathLst>
                  <a:path w="3200367" h="271122">
                    <a:moveTo>
                      <a:pt x="2997167" y="0"/>
                    </a:moveTo>
                    <a:lnTo>
                      <a:pt x="0" y="0"/>
                    </a:lnTo>
                    <a:lnTo>
                      <a:pt x="0" y="271122"/>
                    </a:lnTo>
                    <a:lnTo>
                      <a:pt x="2997167" y="271122"/>
                    </a:lnTo>
                    <a:lnTo>
                      <a:pt x="3200367" y="135561"/>
                    </a:lnTo>
                    <a:lnTo>
                      <a:pt x="2997167" y="0"/>
                    </a:lnTo>
                    <a:close/>
                  </a:path>
                </a:pathLst>
              </a:custGeom>
              <a:solidFill>
                <a:srgbClr val="100729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0" y="9525"/>
                <a:ext cx="3086067" cy="26159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just">
                  <a:lnSpc>
                    <a:spcPts val="2879"/>
                  </a:lnSpc>
                </a:pPr>
                <a:endParaRPr/>
              </a:p>
            </p:txBody>
          </p:sp>
        </p:grpSp>
        <p:sp>
          <p:nvSpPr>
            <p:cNvPr id="43" name="TextBox 43"/>
            <p:cNvSpPr txBox="1"/>
            <p:nvPr/>
          </p:nvSpPr>
          <p:spPr>
            <a:xfrm>
              <a:off x="288411" y="110623"/>
              <a:ext cx="13877451" cy="11132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07"/>
                </a:lnSpc>
              </a:pPr>
              <a:r>
                <a:rPr lang="en-US" sz="2505" b="1" dirty="0">
                  <a:solidFill>
                    <a:srgbClr val="F7F7F7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Monthly reports to SSEMHC on activities completed as well as sharing anecdotal information or experiences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82182" cy="10287000"/>
            <a:chOff x="0" y="0"/>
            <a:chExt cx="126994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6994" cy="2709333"/>
            </a:xfrm>
            <a:custGeom>
              <a:avLst/>
              <a:gdLst/>
              <a:ahLst/>
              <a:cxnLst/>
              <a:rect l="l" t="t" r="r" b="b"/>
              <a:pathLst>
                <a:path w="126994" h="2709333">
                  <a:moveTo>
                    <a:pt x="0" y="0"/>
                  </a:moveTo>
                  <a:lnTo>
                    <a:pt x="126994" y="0"/>
                  </a:lnTo>
                  <a:lnTo>
                    <a:pt x="12699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5988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126994" cy="26998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03154" y="4784006"/>
            <a:ext cx="4817698" cy="4030279"/>
            <a:chOff x="0" y="0"/>
            <a:chExt cx="1268859" cy="106147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68859" cy="1061473"/>
            </a:xfrm>
            <a:custGeom>
              <a:avLst/>
              <a:gdLst/>
              <a:ahLst/>
              <a:cxnLst/>
              <a:rect l="l" t="t" r="r" b="b"/>
              <a:pathLst>
                <a:path w="1268859" h="1061473">
                  <a:moveTo>
                    <a:pt x="0" y="0"/>
                  </a:moveTo>
                  <a:lnTo>
                    <a:pt x="1268859" y="0"/>
                  </a:lnTo>
                  <a:lnTo>
                    <a:pt x="1268859" y="1061473"/>
                  </a:lnTo>
                  <a:lnTo>
                    <a:pt x="0" y="1061473"/>
                  </a:lnTo>
                  <a:close/>
                </a:path>
              </a:pathLst>
            </a:custGeom>
            <a:solidFill>
              <a:srgbClr val="10072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9525"/>
              <a:ext cx="1268859" cy="10519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377359" y="2515076"/>
            <a:ext cx="4354508" cy="4030279"/>
            <a:chOff x="0" y="0"/>
            <a:chExt cx="1146866" cy="106147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46866" cy="1061473"/>
            </a:xfrm>
            <a:custGeom>
              <a:avLst/>
              <a:gdLst/>
              <a:ahLst/>
              <a:cxnLst/>
              <a:rect l="l" t="t" r="r" b="b"/>
              <a:pathLst>
                <a:path w="1146866" h="1061473">
                  <a:moveTo>
                    <a:pt x="0" y="0"/>
                  </a:moveTo>
                  <a:lnTo>
                    <a:pt x="1146866" y="0"/>
                  </a:lnTo>
                  <a:lnTo>
                    <a:pt x="1146866" y="1061473"/>
                  </a:lnTo>
                  <a:lnTo>
                    <a:pt x="0" y="1061473"/>
                  </a:lnTo>
                  <a:close/>
                </a:path>
              </a:pathLst>
            </a:custGeom>
            <a:solidFill>
              <a:srgbClr val="10072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9525"/>
              <a:ext cx="1146866" cy="10519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973882" y="4584830"/>
            <a:ext cx="7647459" cy="5387431"/>
            <a:chOff x="0" y="0"/>
            <a:chExt cx="2014146" cy="141891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014145" cy="1418912"/>
            </a:xfrm>
            <a:custGeom>
              <a:avLst/>
              <a:gdLst/>
              <a:ahLst/>
              <a:cxnLst/>
              <a:rect l="l" t="t" r="r" b="b"/>
              <a:pathLst>
                <a:path w="2014145" h="1418912">
                  <a:moveTo>
                    <a:pt x="0" y="0"/>
                  </a:moveTo>
                  <a:lnTo>
                    <a:pt x="2014145" y="0"/>
                  </a:lnTo>
                  <a:lnTo>
                    <a:pt x="2014145" y="1418912"/>
                  </a:lnTo>
                  <a:lnTo>
                    <a:pt x="0" y="1418912"/>
                  </a:lnTo>
                  <a:close/>
                </a:path>
              </a:pathLst>
            </a:custGeom>
            <a:solidFill>
              <a:srgbClr val="58807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9525"/>
              <a:ext cx="2014146" cy="14093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258949" y="8598391"/>
            <a:ext cx="1688609" cy="1688609"/>
          </a:xfrm>
          <a:custGeom>
            <a:avLst/>
            <a:gdLst/>
            <a:ahLst/>
            <a:cxnLst/>
            <a:rect l="l" t="t" r="r" b="b"/>
            <a:pathLst>
              <a:path w="1688609" h="1688609">
                <a:moveTo>
                  <a:pt x="0" y="0"/>
                </a:moveTo>
                <a:lnTo>
                  <a:pt x="1688609" y="0"/>
                </a:lnTo>
                <a:lnTo>
                  <a:pt x="1688609" y="1688609"/>
                </a:lnTo>
                <a:lnTo>
                  <a:pt x="0" y="16886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6204635" y="8598391"/>
            <a:ext cx="1837716" cy="1837716"/>
          </a:xfrm>
          <a:custGeom>
            <a:avLst/>
            <a:gdLst/>
            <a:ahLst/>
            <a:cxnLst/>
            <a:rect l="l" t="t" r="r" b="b"/>
            <a:pathLst>
              <a:path w="1837716" h="1837716">
                <a:moveTo>
                  <a:pt x="0" y="0"/>
                </a:moveTo>
                <a:lnTo>
                  <a:pt x="1837716" y="0"/>
                </a:lnTo>
                <a:lnTo>
                  <a:pt x="1837716" y="1837716"/>
                </a:lnTo>
                <a:lnTo>
                  <a:pt x="0" y="18377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2259586" y="2535359"/>
            <a:ext cx="3936891" cy="2121000"/>
          </a:xfrm>
          <a:custGeom>
            <a:avLst/>
            <a:gdLst/>
            <a:ahLst/>
            <a:cxnLst/>
            <a:rect l="l" t="t" r="r" b="b"/>
            <a:pathLst>
              <a:path w="3936891" h="2121000">
                <a:moveTo>
                  <a:pt x="0" y="0"/>
                </a:moveTo>
                <a:lnTo>
                  <a:pt x="3936892" y="0"/>
                </a:lnTo>
                <a:lnTo>
                  <a:pt x="3936892" y="2121000"/>
                </a:lnTo>
                <a:lnTo>
                  <a:pt x="0" y="2121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4477466" y="2173322"/>
            <a:ext cx="3316498" cy="3419070"/>
          </a:xfrm>
          <a:custGeom>
            <a:avLst/>
            <a:gdLst/>
            <a:ahLst/>
            <a:cxnLst/>
            <a:rect l="l" t="t" r="r" b="b"/>
            <a:pathLst>
              <a:path w="3316498" h="3419070">
                <a:moveTo>
                  <a:pt x="0" y="0"/>
                </a:moveTo>
                <a:lnTo>
                  <a:pt x="3316498" y="0"/>
                </a:lnTo>
                <a:lnTo>
                  <a:pt x="3316498" y="3419070"/>
                </a:lnTo>
                <a:lnTo>
                  <a:pt x="0" y="34190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1249623" y="229586"/>
            <a:ext cx="15873870" cy="1943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</a:pPr>
            <a:r>
              <a:rPr lang="en-US" sz="5599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EXAMPLES OF ACTIVITIES/PROGRAMS PERFORMED BY INTERNS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119228" y="4970771"/>
            <a:ext cx="4385551" cy="2267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b="1">
                <a:solidFill>
                  <a:srgbClr val="F7F7F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1:1 MENTAL HEALTH COUNSELING/SUPPORT FOR SENIORS EITHER IN SENIOR CENTER OR AT HOME VISIT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119228" y="7329144"/>
            <a:ext cx="4385551" cy="1234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rPr>
              <a:t>Through Warm Handoff/Referral from Outreach Coordinator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526752" y="2669670"/>
            <a:ext cx="4055722" cy="1810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b="1">
                <a:solidFill>
                  <a:srgbClr val="F7F7F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GROUP PROGRAMMING THAT ADDRESS WELL BEING &amp; ISSUES OF AGING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058480" y="4791456"/>
            <a:ext cx="4865284" cy="352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8"/>
              </a:lnSpc>
            </a:pPr>
            <a:r>
              <a:rPr lang="en-US" sz="2400" b="1">
                <a:solidFill>
                  <a:srgbClr val="F7F7F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Live Your Life Well Program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239332" y="5274555"/>
            <a:ext cx="7018073" cy="4168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rPr>
              <a:t>Topic based coffee hours - TED Talks with discussions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rPr>
              <a:t>Lead Writing - expression workshops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rPr>
              <a:t>Meals on Wheels, Friendly Visitor Participation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rPr>
              <a:t>Caregiver Support Groups &amp; Grandparents Caring for Grandchildren Activities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rPr>
              <a:t>Lend Assistance with Adult Day Program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rPr>
              <a:t>Participate in Bereavement Support Groups &amp; include Local Hospice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82182" cy="10287000"/>
            <a:chOff x="0" y="0"/>
            <a:chExt cx="126994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6994" cy="2709333"/>
            </a:xfrm>
            <a:custGeom>
              <a:avLst/>
              <a:gdLst/>
              <a:ahLst/>
              <a:cxnLst/>
              <a:rect l="l" t="t" r="r" b="b"/>
              <a:pathLst>
                <a:path w="126994" h="2709333">
                  <a:moveTo>
                    <a:pt x="0" y="0"/>
                  </a:moveTo>
                  <a:lnTo>
                    <a:pt x="126994" y="0"/>
                  </a:lnTo>
                  <a:lnTo>
                    <a:pt x="12699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5988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126994" cy="26998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58949" y="8598391"/>
            <a:ext cx="1688609" cy="1688609"/>
          </a:xfrm>
          <a:custGeom>
            <a:avLst/>
            <a:gdLst/>
            <a:ahLst/>
            <a:cxnLst/>
            <a:rect l="l" t="t" r="r" b="b"/>
            <a:pathLst>
              <a:path w="1688609" h="1688609">
                <a:moveTo>
                  <a:pt x="0" y="0"/>
                </a:moveTo>
                <a:lnTo>
                  <a:pt x="1688609" y="0"/>
                </a:lnTo>
                <a:lnTo>
                  <a:pt x="1688609" y="1688609"/>
                </a:lnTo>
                <a:lnTo>
                  <a:pt x="0" y="16886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6204635" y="8598391"/>
            <a:ext cx="1837716" cy="1837716"/>
          </a:xfrm>
          <a:custGeom>
            <a:avLst/>
            <a:gdLst/>
            <a:ahLst/>
            <a:cxnLst/>
            <a:rect l="l" t="t" r="r" b="b"/>
            <a:pathLst>
              <a:path w="1837716" h="1837716">
                <a:moveTo>
                  <a:pt x="0" y="0"/>
                </a:moveTo>
                <a:lnTo>
                  <a:pt x="1837716" y="0"/>
                </a:lnTo>
                <a:lnTo>
                  <a:pt x="1837716" y="1837716"/>
                </a:lnTo>
                <a:lnTo>
                  <a:pt x="0" y="18377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1192617" y="2046545"/>
            <a:ext cx="4076631" cy="4606362"/>
          </a:xfrm>
          <a:custGeom>
            <a:avLst/>
            <a:gdLst/>
            <a:ahLst/>
            <a:cxnLst/>
            <a:rect l="l" t="t" r="r" b="b"/>
            <a:pathLst>
              <a:path w="4076631" h="4606362">
                <a:moveTo>
                  <a:pt x="0" y="0"/>
                </a:moveTo>
                <a:lnTo>
                  <a:pt x="4076630" y="0"/>
                </a:lnTo>
                <a:lnTo>
                  <a:pt x="4076630" y="4606362"/>
                </a:lnTo>
                <a:lnTo>
                  <a:pt x="0" y="46063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389011" y="2989300"/>
            <a:ext cx="7183426" cy="3905466"/>
          </a:xfrm>
          <a:custGeom>
            <a:avLst/>
            <a:gdLst/>
            <a:ahLst/>
            <a:cxnLst/>
            <a:rect l="l" t="t" r="r" b="b"/>
            <a:pathLst>
              <a:path w="7183426" h="3905466">
                <a:moveTo>
                  <a:pt x="0" y="0"/>
                </a:moveTo>
                <a:lnTo>
                  <a:pt x="7183426" y="0"/>
                </a:lnTo>
                <a:lnTo>
                  <a:pt x="7183426" y="3905465"/>
                </a:lnTo>
                <a:lnTo>
                  <a:pt x="0" y="390546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3794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9843172" y="5139963"/>
            <a:ext cx="6098551" cy="3458028"/>
          </a:xfrm>
          <a:custGeom>
            <a:avLst/>
            <a:gdLst/>
            <a:ahLst/>
            <a:cxnLst/>
            <a:rect l="l" t="t" r="r" b="b"/>
            <a:pathLst>
              <a:path w="6098551" h="3458028">
                <a:moveTo>
                  <a:pt x="0" y="0"/>
                </a:moveTo>
                <a:lnTo>
                  <a:pt x="6098551" y="0"/>
                </a:lnTo>
                <a:lnTo>
                  <a:pt x="6098551" y="3458028"/>
                </a:lnTo>
                <a:lnTo>
                  <a:pt x="0" y="345802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6369" t="-539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2915910" y="6652907"/>
            <a:ext cx="7386467" cy="2864342"/>
          </a:xfrm>
          <a:custGeom>
            <a:avLst/>
            <a:gdLst/>
            <a:ahLst/>
            <a:cxnLst/>
            <a:rect l="l" t="t" r="r" b="b"/>
            <a:pathLst>
              <a:path w="7386467" h="2864342">
                <a:moveTo>
                  <a:pt x="0" y="0"/>
                </a:moveTo>
                <a:lnTo>
                  <a:pt x="7386467" y="0"/>
                </a:lnTo>
                <a:lnTo>
                  <a:pt x="7386467" y="2864342"/>
                </a:lnTo>
                <a:lnTo>
                  <a:pt x="0" y="286434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4994" r="-178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482182" y="226377"/>
            <a:ext cx="17561206" cy="953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</a:pPr>
            <a:r>
              <a:rPr lang="en-US" sz="5599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NEWSLETTER &amp; INTERNAL COMMUNICATIONS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41117" y="1112838"/>
            <a:ext cx="17561206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REGARDING MSW INTERN - ACTIVITIES, PROGRAMS &amp; SERVICES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02375" y="232882"/>
            <a:ext cx="14083250" cy="2570372"/>
          </a:xfrm>
          <a:custGeom>
            <a:avLst/>
            <a:gdLst/>
            <a:ahLst/>
            <a:cxnLst/>
            <a:rect l="l" t="t" r="r" b="b"/>
            <a:pathLst>
              <a:path w="14083250" h="2570372">
                <a:moveTo>
                  <a:pt x="0" y="0"/>
                </a:moveTo>
                <a:lnTo>
                  <a:pt x="14083250" y="0"/>
                </a:lnTo>
                <a:lnTo>
                  <a:pt x="14083250" y="2570371"/>
                </a:lnTo>
                <a:lnTo>
                  <a:pt x="0" y="25703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37" r="-5012" b="-1562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4389799"/>
            <a:ext cx="18288000" cy="6113561"/>
            <a:chOff x="0" y="0"/>
            <a:chExt cx="4816593" cy="161015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1610156"/>
            </a:xfrm>
            <a:custGeom>
              <a:avLst/>
              <a:gdLst/>
              <a:ahLst/>
              <a:cxnLst/>
              <a:rect l="l" t="t" r="r" b="b"/>
              <a:pathLst>
                <a:path w="4816592" h="1610156">
                  <a:moveTo>
                    <a:pt x="0" y="0"/>
                  </a:moveTo>
                  <a:lnTo>
                    <a:pt x="4816592" y="0"/>
                  </a:lnTo>
                  <a:lnTo>
                    <a:pt x="4816592" y="1610156"/>
                  </a:lnTo>
                  <a:lnTo>
                    <a:pt x="0" y="1610156"/>
                  </a:lnTo>
                  <a:close/>
                </a:path>
              </a:pathLst>
            </a:custGeom>
            <a:solidFill>
              <a:srgbClr val="75988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9525"/>
              <a:ext cx="4816593" cy="16006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504615" y="2484647"/>
            <a:ext cx="9710700" cy="888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87"/>
              </a:lnSpc>
            </a:pPr>
            <a:r>
              <a:rPr lang="en-US" sz="5276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AN INTERN RUN PROJECT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415981" y="4689387"/>
            <a:ext cx="13456037" cy="822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44"/>
              </a:lnSpc>
            </a:pPr>
            <a:r>
              <a:rPr lang="en-US" sz="4888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10 TOOLS OF RESILIENCY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415981" y="5961424"/>
            <a:ext cx="6728019" cy="3089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5520" lvl="1" indent="-387760" algn="l">
              <a:lnSpc>
                <a:spcPts val="4058"/>
              </a:lnSpc>
              <a:buFont typeface="Arial"/>
              <a:buChar char="•"/>
            </a:pPr>
            <a:r>
              <a:rPr lang="en-US" sz="3592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Connect with Others</a:t>
            </a:r>
          </a:p>
          <a:p>
            <a:pPr marL="775520" lvl="1" indent="-387760" algn="l">
              <a:lnSpc>
                <a:spcPts val="4058"/>
              </a:lnSpc>
              <a:buFont typeface="Arial"/>
              <a:buChar char="•"/>
            </a:pPr>
            <a:r>
              <a:rPr lang="en-US" sz="3592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Stay Positive</a:t>
            </a:r>
          </a:p>
          <a:p>
            <a:pPr marL="775520" lvl="1" indent="-387760" algn="l">
              <a:lnSpc>
                <a:spcPts val="4058"/>
              </a:lnSpc>
              <a:buFont typeface="Arial"/>
              <a:buChar char="•"/>
            </a:pPr>
            <a:r>
              <a:rPr lang="en-US" sz="3592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Get Physically Active</a:t>
            </a:r>
          </a:p>
          <a:p>
            <a:pPr marL="775520" lvl="1" indent="-387760" algn="l">
              <a:lnSpc>
                <a:spcPts val="4058"/>
              </a:lnSpc>
              <a:buFont typeface="Arial"/>
              <a:buChar char="•"/>
            </a:pPr>
            <a:r>
              <a:rPr lang="en-US" sz="3592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Help Others</a:t>
            </a:r>
          </a:p>
          <a:p>
            <a:pPr marL="775520" lvl="1" indent="-387760" algn="l">
              <a:lnSpc>
                <a:spcPts val="4058"/>
              </a:lnSpc>
              <a:buFont typeface="Arial"/>
              <a:buChar char="•"/>
            </a:pPr>
            <a:r>
              <a:rPr lang="en-US" sz="3592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Deal Better with Hard Times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144000" y="5961424"/>
            <a:ext cx="6839426" cy="3089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5520" lvl="1" indent="-387760" algn="l">
              <a:lnSpc>
                <a:spcPts val="4058"/>
              </a:lnSpc>
              <a:buFont typeface="Arial"/>
              <a:buChar char="•"/>
            </a:pPr>
            <a:r>
              <a:rPr lang="en-US" sz="3592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Create Joy &amp; Satisfaction</a:t>
            </a:r>
          </a:p>
          <a:p>
            <a:pPr marL="775520" lvl="1" indent="-387760" algn="l">
              <a:lnSpc>
                <a:spcPts val="4058"/>
              </a:lnSpc>
              <a:buFont typeface="Arial"/>
              <a:buChar char="•"/>
            </a:pPr>
            <a:r>
              <a:rPr lang="en-US" sz="3592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Eat Well</a:t>
            </a:r>
          </a:p>
          <a:p>
            <a:pPr marL="775520" lvl="1" indent="-387760" algn="l">
              <a:lnSpc>
                <a:spcPts val="4058"/>
              </a:lnSpc>
              <a:buFont typeface="Arial"/>
              <a:buChar char="•"/>
            </a:pPr>
            <a:r>
              <a:rPr lang="en-US" sz="3592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Take Care of Your Spirit</a:t>
            </a:r>
          </a:p>
          <a:p>
            <a:pPr marL="775520" lvl="1" indent="-387760" algn="l">
              <a:lnSpc>
                <a:spcPts val="4058"/>
              </a:lnSpc>
              <a:buFont typeface="Arial"/>
              <a:buChar char="•"/>
            </a:pPr>
            <a:r>
              <a:rPr lang="en-US" sz="3592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Get Enough Sleep</a:t>
            </a:r>
          </a:p>
          <a:p>
            <a:pPr marL="775520" lvl="1" indent="-387760" algn="l">
              <a:lnSpc>
                <a:spcPts val="4058"/>
              </a:lnSpc>
              <a:buFont typeface="Arial"/>
              <a:buChar char="•"/>
            </a:pPr>
            <a:r>
              <a:rPr lang="en-US" sz="3592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Get Professional Help if you Need It</a:t>
            </a:r>
          </a:p>
        </p:txBody>
      </p:sp>
      <p:sp>
        <p:nvSpPr>
          <p:cNvPr id="10" name="AutoShape 10"/>
          <p:cNvSpPr/>
          <p:nvPr/>
        </p:nvSpPr>
        <p:spPr>
          <a:xfrm>
            <a:off x="13741738" y="5124450"/>
            <a:ext cx="6492240" cy="0"/>
          </a:xfrm>
          <a:prstGeom prst="line">
            <a:avLst/>
          </a:prstGeom>
          <a:ln w="38100" cap="flat">
            <a:solidFill>
              <a:srgbClr val="FFA4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>
            <a:off x="-1880840" y="5162550"/>
            <a:ext cx="6492240" cy="0"/>
          </a:xfrm>
          <a:prstGeom prst="line">
            <a:avLst/>
          </a:prstGeom>
          <a:ln w="38100" cap="flat">
            <a:solidFill>
              <a:srgbClr val="FFA4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8949" y="8598391"/>
            <a:ext cx="1688609" cy="1688609"/>
          </a:xfrm>
          <a:custGeom>
            <a:avLst/>
            <a:gdLst/>
            <a:ahLst/>
            <a:cxnLst/>
            <a:rect l="l" t="t" r="r" b="b"/>
            <a:pathLst>
              <a:path w="1688609" h="1688609">
                <a:moveTo>
                  <a:pt x="0" y="0"/>
                </a:moveTo>
                <a:lnTo>
                  <a:pt x="1688609" y="0"/>
                </a:lnTo>
                <a:lnTo>
                  <a:pt x="1688609" y="1688609"/>
                </a:lnTo>
                <a:lnTo>
                  <a:pt x="0" y="16886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7801260" y="0"/>
            <a:ext cx="482182" cy="10287000"/>
            <a:chOff x="0" y="0"/>
            <a:chExt cx="126994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6994" cy="2709333"/>
            </a:xfrm>
            <a:custGeom>
              <a:avLst/>
              <a:gdLst/>
              <a:ahLst/>
              <a:cxnLst/>
              <a:rect l="l" t="t" r="r" b="b"/>
              <a:pathLst>
                <a:path w="126994" h="2709333">
                  <a:moveTo>
                    <a:pt x="0" y="0"/>
                  </a:moveTo>
                  <a:lnTo>
                    <a:pt x="126994" y="0"/>
                  </a:lnTo>
                  <a:lnTo>
                    <a:pt x="12699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5988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9525"/>
              <a:ext cx="126994" cy="26998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6204635" y="8598391"/>
            <a:ext cx="1837716" cy="1837716"/>
          </a:xfrm>
          <a:custGeom>
            <a:avLst/>
            <a:gdLst/>
            <a:ahLst/>
            <a:cxnLst/>
            <a:rect l="l" t="t" r="r" b="b"/>
            <a:pathLst>
              <a:path w="1837716" h="1837716">
                <a:moveTo>
                  <a:pt x="0" y="0"/>
                </a:moveTo>
                <a:lnTo>
                  <a:pt x="1837716" y="0"/>
                </a:lnTo>
                <a:lnTo>
                  <a:pt x="1837716" y="1837716"/>
                </a:lnTo>
                <a:lnTo>
                  <a:pt x="0" y="18377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258949" y="393311"/>
            <a:ext cx="6208212" cy="7741890"/>
            <a:chOff x="0" y="0"/>
            <a:chExt cx="1403278" cy="174994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03278" cy="1749944"/>
            </a:xfrm>
            <a:custGeom>
              <a:avLst/>
              <a:gdLst/>
              <a:ahLst/>
              <a:cxnLst/>
              <a:rect l="l" t="t" r="r" b="b"/>
              <a:pathLst>
                <a:path w="1403278" h="1749944">
                  <a:moveTo>
                    <a:pt x="0" y="0"/>
                  </a:moveTo>
                  <a:lnTo>
                    <a:pt x="1403278" y="0"/>
                  </a:lnTo>
                  <a:lnTo>
                    <a:pt x="1403278" y="1749944"/>
                  </a:lnTo>
                  <a:lnTo>
                    <a:pt x="0" y="1749944"/>
                  </a:lnTo>
                  <a:close/>
                </a:path>
              </a:pathLst>
            </a:custGeom>
            <a:solidFill>
              <a:srgbClr val="10072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9525"/>
              <a:ext cx="1403278" cy="17404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0" y="0"/>
            <a:ext cx="6208212" cy="7741890"/>
            <a:chOff x="0" y="0"/>
            <a:chExt cx="1403278" cy="174994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03278" cy="1749944"/>
            </a:xfrm>
            <a:custGeom>
              <a:avLst/>
              <a:gdLst/>
              <a:ahLst/>
              <a:cxnLst/>
              <a:rect l="l" t="t" r="r" b="b"/>
              <a:pathLst>
                <a:path w="1403278" h="1749944">
                  <a:moveTo>
                    <a:pt x="0" y="0"/>
                  </a:moveTo>
                  <a:lnTo>
                    <a:pt x="1403278" y="0"/>
                  </a:lnTo>
                  <a:lnTo>
                    <a:pt x="1403278" y="1749944"/>
                  </a:lnTo>
                  <a:lnTo>
                    <a:pt x="0" y="1749944"/>
                  </a:lnTo>
                  <a:close/>
                </a:path>
              </a:pathLst>
            </a:custGeom>
            <a:solidFill>
              <a:srgbClr val="75988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9525"/>
              <a:ext cx="1403278" cy="17404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34155" y="543229"/>
            <a:ext cx="5059760" cy="970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47"/>
              </a:lnSpc>
            </a:pPr>
            <a:r>
              <a:rPr lang="en-US" sz="6455" b="1">
                <a:solidFill>
                  <a:srgbClr val="F7F7F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PAYOFF: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6909184" y="2150929"/>
            <a:ext cx="3697617" cy="2496582"/>
            <a:chOff x="0" y="0"/>
            <a:chExt cx="1299061" cy="87710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99061" cy="877109"/>
            </a:xfrm>
            <a:custGeom>
              <a:avLst/>
              <a:gdLst/>
              <a:ahLst/>
              <a:cxnLst/>
              <a:rect l="l" t="t" r="r" b="b"/>
              <a:pathLst>
                <a:path w="1299061" h="877109">
                  <a:moveTo>
                    <a:pt x="0" y="0"/>
                  </a:moveTo>
                  <a:lnTo>
                    <a:pt x="1299061" y="0"/>
                  </a:lnTo>
                  <a:lnTo>
                    <a:pt x="1299061" y="877109"/>
                  </a:lnTo>
                  <a:lnTo>
                    <a:pt x="0" y="87710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796D6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9525"/>
              <a:ext cx="1299061" cy="867584"/>
            </a:xfrm>
            <a:prstGeom prst="rect">
              <a:avLst/>
            </a:prstGeom>
          </p:spPr>
          <p:txBody>
            <a:bodyPr lIns="33369" tIns="33369" rIns="33369" bIns="33369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8260762" y="2685012"/>
            <a:ext cx="2226777" cy="1538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21"/>
              </a:lnSpc>
            </a:pPr>
            <a:r>
              <a:rPr lang="en-US" sz="2673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Community Outreach external</a:t>
            </a:r>
          </a:p>
          <a:p>
            <a:pPr marL="0" lvl="0" indent="0" algn="ctr">
              <a:lnSpc>
                <a:spcPts val="3021"/>
              </a:lnSpc>
              <a:spcBef>
                <a:spcPct val="0"/>
              </a:spcBef>
            </a:pPr>
            <a:r>
              <a:rPr lang="en-US" sz="2673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to COA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0606801" y="2150293"/>
            <a:ext cx="3434599" cy="2496582"/>
            <a:chOff x="0" y="0"/>
            <a:chExt cx="1206657" cy="87710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206657" cy="877109"/>
            </a:xfrm>
            <a:custGeom>
              <a:avLst/>
              <a:gdLst/>
              <a:ahLst/>
              <a:cxnLst/>
              <a:rect l="l" t="t" r="r" b="b"/>
              <a:pathLst>
                <a:path w="1206657" h="877109">
                  <a:moveTo>
                    <a:pt x="0" y="0"/>
                  </a:moveTo>
                  <a:lnTo>
                    <a:pt x="1206657" y="0"/>
                  </a:lnTo>
                  <a:lnTo>
                    <a:pt x="1206657" y="877109"/>
                  </a:lnTo>
                  <a:lnTo>
                    <a:pt x="0" y="87710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796D6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9525"/>
              <a:ext cx="1206657" cy="867584"/>
            </a:xfrm>
            <a:prstGeom prst="rect">
              <a:avLst/>
            </a:prstGeom>
          </p:spPr>
          <p:txBody>
            <a:bodyPr lIns="33369" tIns="33369" rIns="33369" bIns="33369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0549677" y="3360692"/>
            <a:ext cx="3491723" cy="1157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21"/>
              </a:lnSpc>
              <a:spcBef>
                <a:spcPct val="0"/>
              </a:spcBef>
            </a:pPr>
            <a:r>
              <a:rPr lang="en-US" sz="2673" b="1" spc="-18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Intern Activities, Events &amp; Programs Attended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4041400" y="2156169"/>
            <a:ext cx="2533444" cy="3696421"/>
            <a:chOff x="0" y="0"/>
            <a:chExt cx="890059" cy="1298641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90059" cy="1298641"/>
            </a:xfrm>
            <a:custGeom>
              <a:avLst/>
              <a:gdLst/>
              <a:ahLst/>
              <a:cxnLst/>
              <a:rect l="l" t="t" r="r" b="b"/>
              <a:pathLst>
                <a:path w="890059" h="1298641">
                  <a:moveTo>
                    <a:pt x="0" y="0"/>
                  </a:moveTo>
                  <a:lnTo>
                    <a:pt x="890059" y="0"/>
                  </a:lnTo>
                  <a:lnTo>
                    <a:pt x="890059" y="1298641"/>
                  </a:lnTo>
                  <a:lnTo>
                    <a:pt x="0" y="129864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796D6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9525"/>
              <a:ext cx="890059" cy="1289116"/>
            </a:xfrm>
            <a:prstGeom prst="rect">
              <a:avLst/>
            </a:prstGeom>
          </p:spPr>
          <p:txBody>
            <a:bodyPr lIns="33369" tIns="33369" rIns="33369" bIns="33369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4041400" y="3889213"/>
            <a:ext cx="2465464" cy="1538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21"/>
              </a:lnSpc>
            </a:pPr>
            <a:r>
              <a:rPr lang="en-US" sz="2673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Group Counseling Sessions Facilitated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6909184" y="6025371"/>
            <a:ext cx="7156709" cy="1456377"/>
            <a:chOff x="0" y="0"/>
            <a:chExt cx="2514323" cy="51166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514323" cy="511660"/>
            </a:xfrm>
            <a:custGeom>
              <a:avLst/>
              <a:gdLst/>
              <a:ahLst/>
              <a:cxnLst/>
              <a:rect l="l" t="t" r="r" b="b"/>
              <a:pathLst>
                <a:path w="2514323" h="511660">
                  <a:moveTo>
                    <a:pt x="0" y="0"/>
                  </a:moveTo>
                  <a:lnTo>
                    <a:pt x="2514323" y="0"/>
                  </a:lnTo>
                  <a:lnTo>
                    <a:pt x="2514323" y="511660"/>
                  </a:lnTo>
                  <a:lnTo>
                    <a:pt x="0" y="51166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796D6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9525"/>
              <a:ext cx="2514323" cy="502135"/>
            </a:xfrm>
            <a:prstGeom prst="rect">
              <a:avLst/>
            </a:prstGeom>
          </p:spPr>
          <p:txBody>
            <a:bodyPr lIns="33369" tIns="33369" rIns="33369" bIns="33369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258949" y="1836516"/>
            <a:ext cx="5059760" cy="162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b="1">
                <a:solidFill>
                  <a:srgbClr val="F7F7F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Tracked Activities &amp; Benefits for Older Adults, including: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74226" y="3970431"/>
            <a:ext cx="5059760" cy="217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 algn="l">
              <a:lnSpc>
                <a:spcPts val="4320"/>
              </a:lnSpc>
              <a:buFont typeface="Arial"/>
              <a:buChar char="•"/>
            </a:pPr>
            <a:r>
              <a:rPr lang="en-US" sz="3600" b="1">
                <a:solidFill>
                  <a:srgbClr val="F7F7F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Counseling</a:t>
            </a:r>
          </a:p>
          <a:p>
            <a:pPr marL="777240" lvl="1" indent="-388620" algn="l">
              <a:lnSpc>
                <a:spcPts val="4320"/>
              </a:lnSpc>
              <a:buFont typeface="Arial"/>
              <a:buChar char="•"/>
            </a:pPr>
            <a:r>
              <a:rPr lang="en-US" sz="3600" b="1">
                <a:solidFill>
                  <a:srgbClr val="F7F7F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Communication</a:t>
            </a:r>
          </a:p>
          <a:p>
            <a:pPr marL="777240" lvl="1" indent="-388620" algn="l">
              <a:lnSpc>
                <a:spcPts val="4320"/>
              </a:lnSpc>
              <a:buFont typeface="Arial"/>
              <a:buChar char="•"/>
            </a:pPr>
            <a:r>
              <a:rPr lang="en-US" sz="3600" b="1">
                <a:solidFill>
                  <a:srgbClr val="F7F7F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Advocacy</a:t>
            </a:r>
          </a:p>
          <a:p>
            <a:pPr marL="777240" lvl="1" indent="-388620" algn="l">
              <a:lnSpc>
                <a:spcPts val="4320"/>
              </a:lnSpc>
              <a:buFont typeface="Arial"/>
              <a:buChar char="•"/>
            </a:pPr>
            <a:r>
              <a:rPr lang="en-US" sz="3600" b="1">
                <a:solidFill>
                  <a:srgbClr val="F7F7F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947416" y="351513"/>
            <a:ext cx="7566169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b="1">
                <a:solidFill>
                  <a:srgbClr val="10072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BY THE NUMBERS: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947416" y="965266"/>
            <a:ext cx="9270048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b="1">
                <a:solidFill>
                  <a:srgbClr val="10072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OUR MSW INTERNS TRACKED THE PROVISION AND/OR FACILITATION OF THE FOLLOWING: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7233392" y="2742162"/>
            <a:ext cx="1281140" cy="1457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406"/>
              </a:lnSpc>
              <a:spcBef>
                <a:spcPct val="0"/>
              </a:spcBef>
            </a:pPr>
            <a:r>
              <a:rPr lang="en-US" sz="10094" b="1" u="none" strike="noStrike">
                <a:solidFill>
                  <a:srgbClr val="C853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8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746536" y="6187296"/>
            <a:ext cx="5329282" cy="1157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21"/>
              </a:lnSpc>
            </a:pPr>
            <a:r>
              <a:rPr lang="en-US" sz="2673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Email Advocacy to providers, staff, and clients for resources and appointments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6909184" y="7481748"/>
            <a:ext cx="7156709" cy="1709877"/>
            <a:chOff x="0" y="0"/>
            <a:chExt cx="2514323" cy="600721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2514323" cy="600721"/>
            </a:xfrm>
            <a:custGeom>
              <a:avLst/>
              <a:gdLst/>
              <a:ahLst/>
              <a:cxnLst/>
              <a:rect l="l" t="t" r="r" b="b"/>
              <a:pathLst>
                <a:path w="2514323" h="600721">
                  <a:moveTo>
                    <a:pt x="0" y="0"/>
                  </a:moveTo>
                  <a:lnTo>
                    <a:pt x="2514323" y="0"/>
                  </a:lnTo>
                  <a:lnTo>
                    <a:pt x="2514323" y="600721"/>
                  </a:lnTo>
                  <a:lnTo>
                    <a:pt x="0" y="6007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796D6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9525"/>
              <a:ext cx="2514323" cy="591196"/>
            </a:xfrm>
            <a:prstGeom prst="rect">
              <a:avLst/>
            </a:prstGeom>
          </p:spPr>
          <p:txBody>
            <a:bodyPr lIns="33369" tIns="33369" rIns="33369" bIns="33369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4051324" y="5852591"/>
            <a:ext cx="2523520" cy="3339034"/>
            <a:chOff x="0" y="0"/>
            <a:chExt cx="886573" cy="1173083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86573" cy="1173083"/>
            </a:xfrm>
            <a:custGeom>
              <a:avLst/>
              <a:gdLst/>
              <a:ahLst/>
              <a:cxnLst/>
              <a:rect l="l" t="t" r="r" b="b"/>
              <a:pathLst>
                <a:path w="886573" h="1173083">
                  <a:moveTo>
                    <a:pt x="0" y="0"/>
                  </a:moveTo>
                  <a:lnTo>
                    <a:pt x="886573" y="0"/>
                  </a:lnTo>
                  <a:lnTo>
                    <a:pt x="886573" y="1173083"/>
                  </a:lnTo>
                  <a:lnTo>
                    <a:pt x="0" y="117308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796D6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9525"/>
              <a:ext cx="886573" cy="1163558"/>
            </a:xfrm>
            <a:prstGeom prst="rect">
              <a:avLst/>
            </a:prstGeom>
          </p:spPr>
          <p:txBody>
            <a:bodyPr lIns="33369" tIns="33369" rIns="33369" bIns="33369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7063718" y="7572327"/>
            <a:ext cx="4278572" cy="1538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21"/>
              </a:lnSpc>
            </a:pPr>
            <a:r>
              <a:rPr lang="en-US" sz="2673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Phone Call Advocacy to providers, staff &amp; clients for resources and appointments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4041400" y="7413671"/>
            <a:ext cx="2533444" cy="1538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21"/>
              </a:lnSpc>
            </a:pPr>
            <a:r>
              <a:rPr lang="en-US" sz="2673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Participants of the Group Counseling Sessions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1201180" y="2155891"/>
            <a:ext cx="2043176" cy="1463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406"/>
              </a:lnSpc>
              <a:spcBef>
                <a:spcPct val="0"/>
              </a:spcBef>
            </a:pPr>
            <a:r>
              <a:rPr lang="en-US" sz="10094" b="1" u="none" strike="noStrike">
                <a:solidFill>
                  <a:srgbClr val="C853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12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4155700" y="2554247"/>
            <a:ext cx="2141571" cy="135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649"/>
              </a:lnSpc>
              <a:spcBef>
                <a:spcPct val="0"/>
              </a:spcBef>
            </a:pPr>
            <a:r>
              <a:rPr lang="en-US" sz="9424" b="1">
                <a:solidFill>
                  <a:srgbClr val="C853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47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6727052" y="6029395"/>
            <a:ext cx="2293820" cy="1452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406"/>
              </a:lnSpc>
              <a:spcBef>
                <a:spcPct val="0"/>
              </a:spcBef>
            </a:pPr>
            <a:r>
              <a:rPr lang="en-US" sz="10094" b="1">
                <a:solidFill>
                  <a:srgbClr val="C853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93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1544935" y="7654481"/>
            <a:ext cx="2293820" cy="1452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406"/>
              </a:lnSpc>
              <a:spcBef>
                <a:spcPct val="0"/>
              </a:spcBef>
            </a:pPr>
            <a:r>
              <a:rPr lang="en-US" sz="10094" b="1">
                <a:solidFill>
                  <a:srgbClr val="C853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104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4155700" y="6052616"/>
            <a:ext cx="2141571" cy="135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649"/>
              </a:lnSpc>
              <a:spcBef>
                <a:spcPct val="0"/>
              </a:spcBef>
            </a:pPr>
            <a:r>
              <a:rPr lang="en-US" sz="9424" b="1">
                <a:solidFill>
                  <a:srgbClr val="C853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156</a:t>
            </a:r>
          </a:p>
        </p:txBody>
      </p:sp>
      <p:grpSp>
        <p:nvGrpSpPr>
          <p:cNvPr id="48" name="Group 48"/>
          <p:cNvGrpSpPr/>
          <p:nvPr/>
        </p:nvGrpSpPr>
        <p:grpSpPr>
          <a:xfrm>
            <a:off x="6909184" y="4610051"/>
            <a:ext cx="7156709" cy="1456377"/>
            <a:chOff x="0" y="0"/>
            <a:chExt cx="2514323" cy="51166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2514323" cy="511660"/>
            </a:xfrm>
            <a:custGeom>
              <a:avLst/>
              <a:gdLst/>
              <a:ahLst/>
              <a:cxnLst/>
              <a:rect l="l" t="t" r="r" b="b"/>
              <a:pathLst>
                <a:path w="2514323" h="511660">
                  <a:moveTo>
                    <a:pt x="0" y="0"/>
                  </a:moveTo>
                  <a:lnTo>
                    <a:pt x="2514323" y="0"/>
                  </a:lnTo>
                  <a:lnTo>
                    <a:pt x="2514323" y="511660"/>
                  </a:lnTo>
                  <a:lnTo>
                    <a:pt x="0" y="51166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796D6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0" y="9525"/>
              <a:ext cx="2514323" cy="502135"/>
            </a:xfrm>
            <a:prstGeom prst="rect">
              <a:avLst/>
            </a:prstGeom>
          </p:spPr>
          <p:txBody>
            <a:bodyPr lIns="33369" tIns="33369" rIns="33369" bIns="33369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51" name="TextBox 51"/>
          <p:cNvSpPr txBox="1"/>
          <p:nvPr/>
        </p:nvSpPr>
        <p:spPr>
          <a:xfrm>
            <a:off x="11747580" y="4614075"/>
            <a:ext cx="2293820" cy="1452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406"/>
              </a:lnSpc>
              <a:spcBef>
                <a:spcPct val="0"/>
              </a:spcBef>
            </a:pPr>
            <a:r>
              <a:rPr lang="en-US" sz="10094" b="1">
                <a:solidFill>
                  <a:srgbClr val="C853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72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6947416" y="4942706"/>
            <a:ext cx="5198207" cy="776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21"/>
              </a:lnSpc>
              <a:spcBef>
                <a:spcPct val="0"/>
              </a:spcBef>
            </a:pPr>
            <a:r>
              <a:rPr lang="en-US" sz="2673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Individual Counseling Sessions Provided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82182" cy="10287000"/>
            <a:chOff x="0" y="0"/>
            <a:chExt cx="126994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6994" cy="2709333"/>
            </a:xfrm>
            <a:custGeom>
              <a:avLst/>
              <a:gdLst/>
              <a:ahLst/>
              <a:cxnLst/>
              <a:rect l="l" t="t" r="r" b="b"/>
              <a:pathLst>
                <a:path w="126994" h="2709333">
                  <a:moveTo>
                    <a:pt x="0" y="0"/>
                  </a:moveTo>
                  <a:lnTo>
                    <a:pt x="126994" y="0"/>
                  </a:lnTo>
                  <a:lnTo>
                    <a:pt x="12699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5988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126994" cy="26998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58949" y="8598391"/>
            <a:ext cx="1688609" cy="1688609"/>
          </a:xfrm>
          <a:custGeom>
            <a:avLst/>
            <a:gdLst/>
            <a:ahLst/>
            <a:cxnLst/>
            <a:rect l="l" t="t" r="r" b="b"/>
            <a:pathLst>
              <a:path w="1688609" h="1688609">
                <a:moveTo>
                  <a:pt x="0" y="0"/>
                </a:moveTo>
                <a:lnTo>
                  <a:pt x="1688609" y="0"/>
                </a:lnTo>
                <a:lnTo>
                  <a:pt x="1688609" y="1688609"/>
                </a:lnTo>
                <a:lnTo>
                  <a:pt x="0" y="16886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6204635" y="8598391"/>
            <a:ext cx="1837716" cy="1837716"/>
          </a:xfrm>
          <a:custGeom>
            <a:avLst/>
            <a:gdLst/>
            <a:ahLst/>
            <a:cxnLst/>
            <a:rect l="l" t="t" r="r" b="b"/>
            <a:pathLst>
              <a:path w="1837716" h="1837716">
                <a:moveTo>
                  <a:pt x="0" y="0"/>
                </a:moveTo>
                <a:lnTo>
                  <a:pt x="1837716" y="0"/>
                </a:lnTo>
                <a:lnTo>
                  <a:pt x="1837716" y="1837716"/>
                </a:lnTo>
                <a:lnTo>
                  <a:pt x="0" y="18377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2707259" y="2289293"/>
            <a:ext cx="1679425" cy="808223"/>
          </a:xfrm>
          <a:custGeom>
            <a:avLst/>
            <a:gdLst/>
            <a:ahLst/>
            <a:cxnLst/>
            <a:rect l="l" t="t" r="r" b="b"/>
            <a:pathLst>
              <a:path w="1679425" h="808223">
                <a:moveTo>
                  <a:pt x="0" y="0"/>
                </a:moveTo>
                <a:lnTo>
                  <a:pt x="1679425" y="0"/>
                </a:lnTo>
                <a:lnTo>
                  <a:pt x="1679425" y="808224"/>
                </a:lnTo>
                <a:lnTo>
                  <a:pt x="0" y="8082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621492" y="334581"/>
            <a:ext cx="15873870" cy="953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</a:pPr>
            <a:r>
              <a:rPr lang="en-US" sz="5599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FUNDING &amp; DOCUMENTATION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787002" y="2495873"/>
            <a:ext cx="12604642" cy="394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75"/>
              </a:lnSpc>
            </a:pPr>
            <a:r>
              <a:rPr lang="en-US" sz="3091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How to get the funding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787002" y="6473365"/>
            <a:ext cx="12388635" cy="394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75"/>
              </a:lnSpc>
            </a:pPr>
            <a:r>
              <a:rPr lang="en-US" sz="3091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Flow of money through one COA in the region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787002" y="3939142"/>
            <a:ext cx="13387608" cy="471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2"/>
              </a:lnSpc>
            </a:pPr>
            <a:r>
              <a:rPr lang="en-US" sz="3091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Documentation and statistics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787002" y="5149948"/>
            <a:ext cx="13387608" cy="485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33"/>
              </a:lnSpc>
            </a:pPr>
            <a:r>
              <a:rPr lang="en-US" sz="3091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Centralized Partnerships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787002" y="2903592"/>
            <a:ext cx="9919107" cy="387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0978" lvl="1" indent="-280489" algn="l">
              <a:lnSpc>
                <a:spcPts val="3117"/>
              </a:lnSpc>
              <a:buFont typeface="Arial"/>
              <a:buChar char="•"/>
            </a:pPr>
            <a:r>
              <a:rPr lang="en-US" sz="2598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Example: Title III grants from the Older Americans Act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787002" y="7046992"/>
            <a:ext cx="11082592" cy="1551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0978" lvl="1" indent="-280489" algn="l">
              <a:lnSpc>
                <a:spcPts val="3117"/>
              </a:lnSpc>
              <a:buFont typeface="Arial"/>
              <a:buChar char="•"/>
            </a:pPr>
            <a:r>
              <a:rPr lang="en-US" sz="2598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Example: Duxbury COA receives all money from OCPC for:</a:t>
            </a:r>
          </a:p>
          <a:p>
            <a:pPr marL="1121957" lvl="2" indent="-373986" algn="l">
              <a:lnSpc>
                <a:spcPts val="3117"/>
              </a:lnSpc>
              <a:buFont typeface="Arial"/>
              <a:buChar char="⚬"/>
            </a:pPr>
            <a:r>
              <a:rPr lang="en-US" sz="2598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Payment for Clinical Supervisor</a:t>
            </a:r>
          </a:p>
          <a:p>
            <a:pPr marL="1121957" lvl="2" indent="-373986" algn="l">
              <a:lnSpc>
                <a:spcPts val="3117"/>
              </a:lnSpc>
              <a:buFont typeface="Arial"/>
              <a:buChar char="⚬"/>
            </a:pPr>
            <a:r>
              <a:rPr lang="en-US" sz="2598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Stipends for interns (during internship or when completed)</a:t>
            </a:r>
          </a:p>
          <a:p>
            <a:pPr marL="1121957" lvl="2" indent="-373986" algn="l">
              <a:lnSpc>
                <a:spcPts val="3117"/>
              </a:lnSpc>
              <a:buFont typeface="Arial"/>
              <a:buChar char="⚬"/>
            </a:pPr>
            <a:r>
              <a:rPr lang="en-US" sz="2598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Program incidentals and costs for each COA</a:t>
            </a:r>
          </a:p>
        </p:txBody>
      </p:sp>
      <p:sp>
        <p:nvSpPr>
          <p:cNvPr id="15" name="Freeform 15"/>
          <p:cNvSpPr/>
          <p:nvPr/>
        </p:nvSpPr>
        <p:spPr>
          <a:xfrm>
            <a:off x="2707259" y="3775689"/>
            <a:ext cx="1679425" cy="808223"/>
          </a:xfrm>
          <a:custGeom>
            <a:avLst/>
            <a:gdLst/>
            <a:ahLst/>
            <a:cxnLst/>
            <a:rect l="l" t="t" r="r" b="b"/>
            <a:pathLst>
              <a:path w="1679425" h="808223">
                <a:moveTo>
                  <a:pt x="0" y="0"/>
                </a:moveTo>
                <a:lnTo>
                  <a:pt x="1679425" y="0"/>
                </a:lnTo>
                <a:lnTo>
                  <a:pt x="1679425" y="808223"/>
                </a:lnTo>
                <a:lnTo>
                  <a:pt x="0" y="8082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2707259" y="4997970"/>
            <a:ext cx="1679425" cy="808223"/>
          </a:xfrm>
          <a:custGeom>
            <a:avLst/>
            <a:gdLst/>
            <a:ahLst/>
            <a:cxnLst/>
            <a:rect l="l" t="t" r="r" b="b"/>
            <a:pathLst>
              <a:path w="1679425" h="808223">
                <a:moveTo>
                  <a:pt x="0" y="0"/>
                </a:moveTo>
                <a:lnTo>
                  <a:pt x="1679425" y="0"/>
                </a:lnTo>
                <a:lnTo>
                  <a:pt x="1679425" y="808223"/>
                </a:lnTo>
                <a:lnTo>
                  <a:pt x="0" y="8082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2707259" y="6220251"/>
            <a:ext cx="1679425" cy="808223"/>
          </a:xfrm>
          <a:custGeom>
            <a:avLst/>
            <a:gdLst/>
            <a:ahLst/>
            <a:cxnLst/>
            <a:rect l="l" t="t" r="r" b="b"/>
            <a:pathLst>
              <a:path w="1679425" h="808223">
                <a:moveTo>
                  <a:pt x="0" y="0"/>
                </a:moveTo>
                <a:lnTo>
                  <a:pt x="1679425" y="0"/>
                </a:lnTo>
                <a:lnTo>
                  <a:pt x="1679425" y="808223"/>
                </a:lnTo>
                <a:lnTo>
                  <a:pt x="0" y="8082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 descr="Red paper airplane flying away from grouped white airplanes">
            <a:extLst>
              <a:ext uri="{FF2B5EF4-FFF2-40B4-BE49-F238E27FC236}">
                <a16:creationId xmlns:a16="http://schemas.microsoft.com/office/drawing/2014/main" id="{0679D648-64E9-F8F3-6102-7EE8BCAEA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0" t="31422"/>
          <a:stretch>
            <a:fillRect/>
          </a:stretch>
        </p:blipFill>
        <p:spPr>
          <a:xfrm>
            <a:off x="8664113" y="889722"/>
            <a:ext cx="9585108" cy="4950921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258949" y="8598391"/>
            <a:ext cx="1688609" cy="1688609"/>
          </a:xfrm>
          <a:custGeom>
            <a:avLst/>
            <a:gdLst/>
            <a:ahLst/>
            <a:cxnLst/>
            <a:rect l="l" t="t" r="r" b="b"/>
            <a:pathLst>
              <a:path w="1688609" h="1688609">
                <a:moveTo>
                  <a:pt x="0" y="0"/>
                </a:moveTo>
                <a:lnTo>
                  <a:pt x="1688609" y="0"/>
                </a:lnTo>
                <a:lnTo>
                  <a:pt x="1688609" y="1688609"/>
                </a:lnTo>
                <a:lnTo>
                  <a:pt x="0" y="16886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7801260" y="0"/>
            <a:ext cx="482182" cy="10287000"/>
            <a:chOff x="0" y="0"/>
            <a:chExt cx="126994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6994" cy="2709333"/>
            </a:xfrm>
            <a:custGeom>
              <a:avLst/>
              <a:gdLst/>
              <a:ahLst/>
              <a:cxnLst/>
              <a:rect l="l" t="t" r="r" b="b"/>
              <a:pathLst>
                <a:path w="126994" h="2709333">
                  <a:moveTo>
                    <a:pt x="0" y="0"/>
                  </a:moveTo>
                  <a:lnTo>
                    <a:pt x="126994" y="0"/>
                  </a:lnTo>
                  <a:lnTo>
                    <a:pt x="12699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5988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9525"/>
              <a:ext cx="126994" cy="26998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6204635" y="8598391"/>
            <a:ext cx="1837716" cy="1837716"/>
          </a:xfrm>
          <a:custGeom>
            <a:avLst/>
            <a:gdLst/>
            <a:ahLst/>
            <a:cxnLst/>
            <a:rect l="l" t="t" r="r" b="b"/>
            <a:pathLst>
              <a:path w="1837716" h="1837716">
                <a:moveTo>
                  <a:pt x="0" y="0"/>
                </a:moveTo>
                <a:lnTo>
                  <a:pt x="1837716" y="0"/>
                </a:lnTo>
                <a:lnTo>
                  <a:pt x="1837716" y="1837716"/>
                </a:lnTo>
                <a:lnTo>
                  <a:pt x="0" y="18377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658198" y="395291"/>
            <a:ext cx="5643585" cy="1683471"/>
            <a:chOff x="0" y="0"/>
            <a:chExt cx="1486376" cy="44338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86376" cy="443383"/>
            </a:xfrm>
            <a:custGeom>
              <a:avLst/>
              <a:gdLst/>
              <a:ahLst/>
              <a:cxnLst/>
              <a:rect l="l" t="t" r="r" b="b"/>
              <a:pathLst>
                <a:path w="1486376" h="443383">
                  <a:moveTo>
                    <a:pt x="0" y="0"/>
                  </a:moveTo>
                  <a:lnTo>
                    <a:pt x="1486376" y="0"/>
                  </a:lnTo>
                  <a:lnTo>
                    <a:pt x="1486376" y="443383"/>
                  </a:lnTo>
                  <a:lnTo>
                    <a:pt x="0" y="443383"/>
                  </a:lnTo>
                  <a:close/>
                </a:path>
              </a:pathLst>
            </a:custGeom>
            <a:solidFill>
              <a:srgbClr val="10072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9525"/>
              <a:ext cx="1486376" cy="4338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83915" y="209045"/>
            <a:ext cx="5643585" cy="1683471"/>
            <a:chOff x="0" y="0"/>
            <a:chExt cx="1486376" cy="44338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86376" cy="443383"/>
            </a:xfrm>
            <a:custGeom>
              <a:avLst/>
              <a:gdLst/>
              <a:ahLst/>
              <a:cxnLst/>
              <a:rect l="l" t="t" r="r" b="b"/>
              <a:pathLst>
                <a:path w="1486376" h="443383">
                  <a:moveTo>
                    <a:pt x="0" y="0"/>
                  </a:moveTo>
                  <a:lnTo>
                    <a:pt x="1486376" y="0"/>
                  </a:lnTo>
                  <a:lnTo>
                    <a:pt x="1486376" y="443383"/>
                  </a:lnTo>
                  <a:lnTo>
                    <a:pt x="0" y="443383"/>
                  </a:lnTo>
                  <a:close/>
                </a:path>
              </a:pathLst>
            </a:custGeom>
            <a:solidFill>
              <a:srgbClr val="75988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9525"/>
              <a:ext cx="1486376" cy="4338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419173" y="2297837"/>
            <a:ext cx="1074075" cy="516899"/>
          </a:xfrm>
          <a:custGeom>
            <a:avLst/>
            <a:gdLst/>
            <a:ahLst/>
            <a:cxnLst/>
            <a:rect l="l" t="t" r="r" b="b"/>
            <a:pathLst>
              <a:path w="1074075" h="516899">
                <a:moveTo>
                  <a:pt x="0" y="0"/>
                </a:moveTo>
                <a:lnTo>
                  <a:pt x="1074075" y="0"/>
                </a:lnTo>
                <a:lnTo>
                  <a:pt x="1074075" y="516899"/>
                </a:lnTo>
                <a:lnTo>
                  <a:pt x="0" y="5168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401544" y="3156333"/>
            <a:ext cx="1074075" cy="516899"/>
          </a:xfrm>
          <a:custGeom>
            <a:avLst/>
            <a:gdLst/>
            <a:ahLst/>
            <a:cxnLst/>
            <a:rect l="l" t="t" r="r" b="b"/>
            <a:pathLst>
              <a:path w="1074075" h="516899">
                <a:moveTo>
                  <a:pt x="0" y="0"/>
                </a:moveTo>
                <a:lnTo>
                  <a:pt x="1074075" y="0"/>
                </a:lnTo>
                <a:lnTo>
                  <a:pt x="1074075" y="516898"/>
                </a:lnTo>
                <a:lnTo>
                  <a:pt x="0" y="5168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383915" y="3887721"/>
            <a:ext cx="1074075" cy="516899"/>
          </a:xfrm>
          <a:custGeom>
            <a:avLst/>
            <a:gdLst/>
            <a:ahLst/>
            <a:cxnLst/>
            <a:rect l="l" t="t" r="r" b="b"/>
            <a:pathLst>
              <a:path w="1074075" h="516899">
                <a:moveTo>
                  <a:pt x="0" y="0"/>
                </a:moveTo>
                <a:lnTo>
                  <a:pt x="1074075" y="0"/>
                </a:lnTo>
                <a:lnTo>
                  <a:pt x="1074075" y="516898"/>
                </a:lnTo>
                <a:lnTo>
                  <a:pt x="0" y="5168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419173" y="4623694"/>
            <a:ext cx="1074075" cy="516899"/>
          </a:xfrm>
          <a:custGeom>
            <a:avLst/>
            <a:gdLst/>
            <a:ahLst/>
            <a:cxnLst/>
            <a:rect l="l" t="t" r="r" b="b"/>
            <a:pathLst>
              <a:path w="1074075" h="516899">
                <a:moveTo>
                  <a:pt x="0" y="0"/>
                </a:moveTo>
                <a:lnTo>
                  <a:pt x="1074075" y="0"/>
                </a:lnTo>
                <a:lnTo>
                  <a:pt x="1074075" y="516899"/>
                </a:lnTo>
                <a:lnTo>
                  <a:pt x="0" y="5168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8882329" y="7607325"/>
            <a:ext cx="1074075" cy="516899"/>
          </a:xfrm>
          <a:custGeom>
            <a:avLst/>
            <a:gdLst/>
            <a:ahLst/>
            <a:cxnLst/>
            <a:rect l="l" t="t" r="r" b="b"/>
            <a:pathLst>
              <a:path w="1074075" h="516899">
                <a:moveTo>
                  <a:pt x="0" y="0"/>
                </a:moveTo>
                <a:lnTo>
                  <a:pt x="1074075" y="0"/>
                </a:lnTo>
                <a:lnTo>
                  <a:pt x="1074075" y="516899"/>
                </a:lnTo>
                <a:lnTo>
                  <a:pt x="0" y="5168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8864700" y="8338713"/>
            <a:ext cx="1074075" cy="516899"/>
          </a:xfrm>
          <a:custGeom>
            <a:avLst/>
            <a:gdLst/>
            <a:ahLst/>
            <a:cxnLst/>
            <a:rect l="l" t="t" r="r" b="b"/>
            <a:pathLst>
              <a:path w="1074075" h="516899">
                <a:moveTo>
                  <a:pt x="0" y="0"/>
                </a:moveTo>
                <a:lnTo>
                  <a:pt x="1074075" y="0"/>
                </a:lnTo>
                <a:lnTo>
                  <a:pt x="1074075" y="516899"/>
                </a:lnTo>
                <a:lnTo>
                  <a:pt x="0" y="5168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4211096" y="7619661"/>
            <a:ext cx="1074075" cy="516899"/>
          </a:xfrm>
          <a:custGeom>
            <a:avLst/>
            <a:gdLst/>
            <a:ahLst/>
            <a:cxnLst/>
            <a:rect l="l" t="t" r="r" b="b"/>
            <a:pathLst>
              <a:path w="1074075" h="516899">
                <a:moveTo>
                  <a:pt x="0" y="0"/>
                </a:moveTo>
                <a:lnTo>
                  <a:pt x="1074075" y="0"/>
                </a:lnTo>
                <a:lnTo>
                  <a:pt x="1074075" y="516899"/>
                </a:lnTo>
                <a:lnTo>
                  <a:pt x="0" y="5168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10102002" y="7683525"/>
            <a:ext cx="6781679" cy="394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75"/>
              </a:lnSpc>
            </a:pPr>
            <a:r>
              <a:rPr lang="en-US" sz="3091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Need a Fiscal Hub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102002" y="8461447"/>
            <a:ext cx="7112530" cy="394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75"/>
              </a:lnSpc>
            </a:pPr>
            <a:r>
              <a:rPr lang="en-US" sz="3091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Onboarding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5466027" y="7719128"/>
            <a:ext cx="7112530" cy="394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75"/>
              </a:lnSpc>
            </a:pPr>
            <a:r>
              <a:rPr lang="en-US" sz="3091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Space</a:t>
            </a:r>
          </a:p>
        </p:txBody>
      </p:sp>
      <p:sp>
        <p:nvSpPr>
          <p:cNvPr id="23" name="Freeform 23"/>
          <p:cNvSpPr/>
          <p:nvPr/>
        </p:nvSpPr>
        <p:spPr>
          <a:xfrm>
            <a:off x="14246354" y="8355635"/>
            <a:ext cx="1074075" cy="516899"/>
          </a:xfrm>
          <a:custGeom>
            <a:avLst/>
            <a:gdLst/>
            <a:ahLst/>
            <a:cxnLst/>
            <a:rect l="l" t="t" r="r" b="b"/>
            <a:pathLst>
              <a:path w="1074075" h="516899">
                <a:moveTo>
                  <a:pt x="0" y="0"/>
                </a:moveTo>
                <a:lnTo>
                  <a:pt x="1074075" y="0"/>
                </a:lnTo>
                <a:lnTo>
                  <a:pt x="1074075" y="516898"/>
                </a:lnTo>
                <a:lnTo>
                  <a:pt x="0" y="5168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24"/>
          <p:cNvSpPr txBox="1"/>
          <p:nvPr/>
        </p:nvSpPr>
        <p:spPr>
          <a:xfrm>
            <a:off x="15466027" y="8455102"/>
            <a:ext cx="7112530" cy="394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75"/>
              </a:lnSpc>
            </a:pPr>
            <a:r>
              <a:rPr lang="en-US" sz="3091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Staffing</a:t>
            </a:r>
          </a:p>
        </p:txBody>
      </p:sp>
      <p:sp>
        <p:nvSpPr>
          <p:cNvPr id="25" name="Freeform 25"/>
          <p:cNvSpPr/>
          <p:nvPr/>
        </p:nvSpPr>
        <p:spPr>
          <a:xfrm>
            <a:off x="8864700" y="9072558"/>
            <a:ext cx="1074075" cy="516899"/>
          </a:xfrm>
          <a:custGeom>
            <a:avLst/>
            <a:gdLst/>
            <a:ahLst/>
            <a:cxnLst/>
            <a:rect l="l" t="t" r="r" b="b"/>
            <a:pathLst>
              <a:path w="1074075" h="516899">
                <a:moveTo>
                  <a:pt x="0" y="0"/>
                </a:moveTo>
                <a:lnTo>
                  <a:pt x="1074075" y="0"/>
                </a:lnTo>
                <a:lnTo>
                  <a:pt x="1074075" y="516899"/>
                </a:lnTo>
                <a:lnTo>
                  <a:pt x="0" y="5168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TextBox 27"/>
          <p:cNvSpPr txBox="1"/>
          <p:nvPr/>
        </p:nvSpPr>
        <p:spPr>
          <a:xfrm>
            <a:off x="675827" y="565310"/>
            <a:ext cx="5059760" cy="970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47"/>
              </a:lnSpc>
            </a:pPr>
            <a:r>
              <a:rPr lang="en-US" sz="6455" b="1">
                <a:solidFill>
                  <a:srgbClr val="F7F7F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SUCCESSES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638846" y="2374037"/>
            <a:ext cx="6781679" cy="753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5"/>
              </a:lnSpc>
            </a:pPr>
            <a:r>
              <a:rPr lang="en-US" sz="3091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Implemented/Enhanced Clinical Mental Health Services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638846" y="3279067"/>
            <a:ext cx="7112530" cy="394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75"/>
              </a:lnSpc>
            </a:pPr>
            <a:r>
              <a:rPr lang="en-US" sz="3091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Reduced Loneliness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638846" y="4035244"/>
            <a:ext cx="7112530" cy="394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75"/>
              </a:lnSpc>
            </a:pPr>
            <a:r>
              <a:rPr lang="en-US" sz="3091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Improved Senior Wellbeing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674104" y="4723161"/>
            <a:ext cx="7112530" cy="394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75"/>
              </a:lnSpc>
            </a:pPr>
            <a:r>
              <a:rPr lang="en-US" sz="3091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Expanded Outreach Services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0146770" y="9195293"/>
            <a:ext cx="7112530" cy="394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75"/>
              </a:lnSpc>
            </a:pPr>
            <a:r>
              <a:rPr lang="en-US" sz="3091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Time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674104" y="5460766"/>
            <a:ext cx="6176383" cy="753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5"/>
              </a:lnSpc>
            </a:pPr>
            <a:r>
              <a:rPr lang="en-US" sz="3091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Increased Professional Interest in the Geriatric Field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8094075" y="5783625"/>
            <a:ext cx="6255658" cy="1766184"/>
            <a:chOff x="0" y="0"/>
            <a:chExt cx="1647581" cy="465168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647581" cy="465168"/>
            </a:xfrm>
            <a:custGeom>
              <a:avLst/>
              <a:gdLst/>
              <a:ahLst/>
              <a:cxnLst/>
              <a:rect l="l" t="t" r="r" b="b"/>
              <a:pathLst>
                <a:path w="1647581" h="465168">
                  <a:moveTo>
                    <a:pt x="0" y="0"/>
                  </a:moveTo>
                  <a:lnTo>
                    <a:pt x="1647581" y="0"/>
                  </a:lnTo>
                  <a:lnTo>
                    <a:pt x="1647581" y="465168"/>
                  </a:lnTo>
                  <a:lnTo>
                    <a:pt x="0" y="465168"/>
                  </a:lnTo>
                  <a:close/>
                </a:path>
              </a:pathLst>
            </a:custGeom>
            <a:solidFill>
              <a:srgbClr val="10072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9525"/>
              <a:ext cx="1647581" cy="455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8319818" y="5593125"/>
            <a:ext cx="6371455" cy="1683471"/>
            <a:chOff x="0" y="0"/>
            <a:chExt cx="1678079" cy="443383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678079" cy="443383"/>
            </a:xfrm>
            <a:custGeom>
              <a:avLst/>
              <a:gdLst/>
              <a:ahLst/>
              <a:cxnLst/>
              <a:rect l="l" t="t" r="r" b="b"/>
              <a:pathLst>
                <a:path w="1678079" h="443383">
                  <a:moveTo>
                    <a:pt x="0" y="0"/>
                  </a:moveTo>
                  <a:lnTo>
                    <a:pt x="1678079" y="0"/>
                  </a:lnTo>
                  <a:lnTo>
                    <a:pt x="1678079" y="443383"/>
                  </a:lnTo>
                  <a:lnTo>
                    <a:pt x="0" y="443383"/>
                  </a:lnTo>
                  <a:close/>
                </a:path>
              </a:pathLst>
            </a:custGeom>
            <a:solidFill>
              <a:srgbClr val="75988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9525"/>
              <a:ext cx="1678079" cy="4338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8611730" y="5949390"/>
            <a:ext cx="5870343" cy="970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47"/>
              </a:lnSpc>
            </a:pPr>
            <a:r>
              <a:rPr lang="en-US" sz="6455" b="1">
                <a:solidFill>
                  <a:srgbClr val="F7F7F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CHALLENGES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675970" y="6605011"/>
            <a:ext cx="7112530" cy="753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5"/>
              </a:lnSpc>
            </a:pPr>
            <a:r>
              <a:rPr lang="en-US" sz="3091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Reduce Expense Through Regional Collaboration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638846" y="7712100"/>
            <a:ext cx="5992094" cy="753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5"/>
              </a:lnSpc>
            </a:pPr>
            <a:r>
              <a:rPr lang="en-US" sz="3091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Bridged Services to Homebound Older Adults</a:t>
            </a:r>
          </a:p>
        </p:txBody>
      </p:sp>
      <p:sp>
        <p:nvSpPr>
          <p:cNvPr id="43" name="Freeform 43"/>
          <p:cNvSpPr/>
          <p:nvPr/>
        </p:nvSpPr>
        <p:spPr>
          <a:xfrm>
            <a:off x="401544" y="5593125"/>
            <a:ext cx="1074075" cy="516899"/>
          </a:xfrm>
          <a:custGeom>
            <a:avLst/>
            <a:gdLst/>
            <a:ahLst/>
            <a:cxnLst/>
            <a:rect l="l" t="t" r="r" b="b"/>
            <a:pathLst>
              <a:path w="1074075" h="516899">
                <a:moveTo>
                  <a:pt x="0" y="0"/>
                </a:moveTo>
                <a:lnTo>
                  <a:pt x="1074075" y="0"/>
                </a:lnTo>
                <a:lnTo>
                  <a:pt x="1074075" y="516899"/>
                </a:lnTo>
                <a:lnTo>
                  <a:pt x="0" y="5168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4" name="Freeform 44"/>
          <p:cNvSpPr/>
          <p:nvPr/>
        </p:nvSpPr>
        <p:spPr>
          <a:xfrm>
            <a:off x="383915" y="6723551"/>
            <a:ext cx="1074075" cy="516899"/>
          </a:xfrm>
          <a:custGeom>
            <a:avLst/>
            <a:gdLst/>
            <a:ahLst/>
            <a:cxnLst/>
            <a:rect l="l" t="t" r="r" b="b"/>
            <a:pathLst>
              <a:path w="1074075" h="516899">
                <a:moveTo>
                  <a:pt x="0" y="0"/>
                </a:moveTo>
                <a:lnTo>
                  <a:pt x="1074075" y="0"/>
                </a:lnTo>
                <a:lnTo>
                  <a:pt x="1074075" y="516899"/>
                </a:lnTo>
                <a:lnTo>
                  <a:pt x="0" y="5168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5" name="Freeform 45"/>
          <p:cNvSpPr/>
          <p:nvPr/>
        </p:nvSpPr>
        <p:spPr>
          <a:xfrm>
            <a:off x="421896" y="7756808"/>
            <a:ext cx="1074075" cy="516899"/>
          </a:xfrm>
          <a:custGeom>
            <a:avLst/>
            <a:gdLst/>
            <a:ahLst/>
            <a:cxnLst/>
            <a:rect l="l" t="t" r="r" b="b"/>
            <a:pathLst>
              <a:path w="1074075" h="516899">
                <a:moveTo>
                  <a:pt x="0" y="0"/>
                </a:moveTo>
                <a:lnTo>
                  <a:pt x="1074075" y="0"/>
                </a:lnTo>
                <a:lnTo>
                  <a:pt x="1074075" y="516899"/>
                </a:lnTo>
                <a:lnTo>
                  <a:pt x="0" y="5168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82182" cy="10287000"/>
            <a:chOff x="0" y="0"/>
            <a:chExt cx="126994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6994" cy="2709333"/>
            </a:xfrm>
            <a:custGeom>
              <a:avLst/>
              <a:gdLst/>
              <a:ahLst/>
              <a:cxnLst/>
              <a:rect l="l" t="t" r="r" b="b"/>
              <a:pathLst>
                <a:path w="126994" h="2709333">
                  <a:moveTo>
                    <a:pt x="0" y="0"/>
                  </a:moveTo>
                  <a:lnTo>
                    <a:pt x="126994" y="0"/>
                  </a:lnTo>
                  <a:lnTo>
                    <a:pt x="12699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5988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126994" cy="26998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58949" y="8598391"/>
            <a:ext cx="1688609" cy="1688609"/>
          </a:xfrm>
          <a:custGeom>
            <a:avLst/>
            <a:gdLst/>
            <a:ahLst/>
            <a:cxnLst/>
            <a:rect l="l" t="t" r="r" b="b"/>
            <a:pathLst>
              <a:path w="1688609" h="1688609">
                <a:moveTo>
                  <a:pt x="0" y="0"/>
                </a:moveTo>
                <a:lnTo>
                  <a:pt x="1688609" y="0"/>
                </a:lnTo>
                <a:lnTo>
                  <a:pt x="1688609" y="1688609"/>
                </a:lnTo>
                <a:lnTo>
                  <a:pt x="0" y="16886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6204635" y="8598391"/>
            <a:ext cx="1837716" cy="1837716"/>
          </a:xfrm>
          <a:custGeom>
            <a:avLst/>
            <a:gdLst/>
            <a:ahLst/>
            <a:cxnLst/>
            <a:rect l="l" t="t" r="r" b="b"/>
            <a:pathLst>
              <a:path w="1837716" h="1837716">
                <a:moveTo>
                  <a:pt x="0" y="0"/>
                </a:moveTo>
                <a:lnTo>
                  <a:pt x="1837716" y="0"/>
                </a:lnTo>
                <a:lnTo>
                  <a:pt x="1837716" y="1837716"/>
                </a:lnTo>
                <a:lnTo>
                  <a:pt x="0" y="18377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947558" y="3504847"/>
            <a:ext cx="1633465" cy="1633465"/>
          </a:xfrm>
          <a:custGeom>
            <a:avLst/>
            <a:gdLst/>
            <a:ahLst/>
            <a:cxnLst/>
            <a:rect l="l" t="t" r="r" b="b"/>
            <a:pathLst>
              <a:path w="1633465" h="1633465">
                <a:moveTo>
                  <a:pt x="0" y="0"/>
                </a:moveTo>
                <a:lnTo>
                  <a:pt x="1633465" y="0"/>
                </a:lnTo>
                <a:lnTo>
                  <a:pt x="1633465" y="1633465"/>
                </a:lnTo>
                <a:lnTo>
                  <a:pt x="0" y="16334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2010076" y="6713792"/>
            <a:ext cx="1508429" cy="1533346"/>
          </a:xfrm>
          <a:custGeom>
            <a:avLst/>
            <a:gdLst/>
            <a:ahLst/>
            <a:cxnLst/>
            <a:rect l="l" t="t" r="r" b="b"/>
            <a:pathLst>
              <a:path w="1508429" h="1533346">
                <a:moveTo>
                  <a:pt x="0" y="0"/>
                </a:moveTo>
                <a:lnTo>
                  <a:pt x="1508429" y="0"/>
                </a:lnTo>
                <a:lnTo>
                  <a:pt x="1508429" y="1533345"/>
                </a:lnTo>
                <a:lnTo>
                  <a:pt x="0" y="15333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621492" y="506031"/>
            <a:ext cx="15873870" cy="1542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47"/>
              </a:lnSpc>
            </a:pPr>
            <a:r>
              <a:rPr lang="en-US" sz="5599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HOW CAN YOUR CENTER TAKE ON A PROJECT LIKE THIS?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034019" y="2604380"/>
            <a:ext cx="12604642" cy="394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75"/>
              </a:lnSpc>
            </a:pPr>
            <a:r>
              <a:rPr lang="en-US" sz="3091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Funding &amp; Resources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034019" y="6010372"/>
            <a:ext cx="12388635" cy="753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5"/>
              </a:lnSpc>
            </a:pPr>
            <a:r>
              <a:rPr lang="en-US" sz="3091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College/University to Partner with to Provide Student Interns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034019" y="3655862"/>
            <a:ext cx="13387608" cy="471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2"/>
              </a:lnSpc>
            </a:pPr>
            <a:r>
              <a:rPr lang="en-US" sz="3091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Someone regional to assist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034019" y="4772680"/>
            <a:ext cx="11304242" cy="967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33"/>
              </a:lnSpc>
            </a:pPr>
            <a:r>
              <a:rPr lang="en-US" sz="3091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Which Community COAs Want to Participate in a Consortium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034019" y="3012098"/>
            <a:ext cx="9919107" cy="387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0978" lvl="1" indent="-280489" algn="l">
              <a:lnSpc>
                <a:spcPts val="3117"/>
              </a:lnSpc>
              <a:buFont typeface="Arial"/>
              <a:buChar char="•"/>
            </a:pPr>
            <a:r>
              <a:rPr lang="en-US" sz="2598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Example: Title III grants from the Older Americans Act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034019" y="4127655"/>
            <a:ext cx="9919107" cy="387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0978" lvl="1" indent="-280489" algn="l">
              <a:lnSpc>
                <a:spcPts val="3117"/>
              </a:lnSpc>
              <a:buFont typeface="Arial"/>
              <a:buChar char="•"/>
            </a:pPr>
            <a:r>
              <a:rPr lang="en-US" sz="2598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Example: AAA or Other Liaisons)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034019" y="6773617"/>
            <a:ext cx="9919107" cy="387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0978" lvl="1" indent="-280489" algn="l">
              <a:lnSpc>
                <a:spcPts val="3117"/>
              </a:lnSpc>
              <a:buFont typeface="Arial"/>
              <a:buChar char="•"/>
            </a:pPr>
            <a:r>
              <a:rPr lang="en-US" sz="2598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Example: First &amp; Second Year MSW, LMHC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034019" y="7669138"/>
            <a:ext cx="11304242" cy="753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5"/>
              </a:lnSpc>
            </a:pPr>
            <a:r>
              <a:rPr lang="en-US" sz="3091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Market the Mental Health Service &amp; Programs to Your Community Partners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735026" y="1140144"/>
            <a:ext cx="1114576" cy="5715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228"/>
              </a:lnSpc>
            </a:pPr>
            <a:r>
              <a:rPr lang="en-US" sz="33734">
                <a:solidFill>
                  <a:srgbClr val="86B9D8"/>
                </a:solidFill>
                <a:latin typeface="Proxima Nova"/>
                <a:ea typeface="Proxima Nova"/>
                <a:cs typeface="Proxima Nova"/>
                <a:sym typeface="Proxima Nova"/>
              </a:rPr>
              <a:t>{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062779" y="6751892"/>
            <a:ext cx="459070" cy="2139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67"/>
              </a:lnSpc>
            </a:pPr>
            <a:r>
              <a:rPr lang="en-US" sz="12548" b="1">
                <a:solidFill>
                  <a:srgbClr val="CF6A35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{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537974" y="5313375"/>
            <a:ext cx="2391724" cy="493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8"/>
              </a:lnSpc>
            </a:pPr>
            <a:r>
              <a:rPr lang="en-US" sz="3600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IDENTIFY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51696" y="8354588"/>
            <a:ext cx="3964279" cy="493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8"/>
              </a:lnSpc>
            </a:pPr>
            <a:r>
              <a:rPr lang="en-US" sz="3600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COLLABORATE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734305" y="7768114"/>
            <a:ext cx="10819389" cy="0"/>
          </a:xfrm>
          <a:prstGeom prst="line">
            <a:avLst/>
          </a:prstGeom>
          <a:ln w="47625" cap="flat">
            <a:solidFill>
              <a:srgbClr val="75988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5105400" y="8573132"/>
            <a:ext cx="5347782" cy="1234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72"/>
              </a:lnSpc>
            </a:pPr>
            <a:r>
              <a:rPr lang="en-US" sz="3551" b="1" dirty="0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PRESENTED &amp; FUNDED BY: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954748" y="3380951"/>
            <a:ext cx="10378503" cy="1143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9"/>
              </a:lnSpc>
            </a:pPr>
            <a:r>
              <a:rPr lang="en-US" sz="3799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MEMBERS OF THE SOUTH SHORE ELDER MENTAL HEALTH CONSORTIUM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87154" y="4971626"/>
            <a:ext cx="16372146" cy="2571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5" lvl="1" indent="-367027" algn="l">
              <a:lnSpc>
                <a:spcPts val="4079"/>
              </a:lnSpc>
              <a:buFont typeface="Arial"/>
              <a:buChar char="•"/>
            </a:pPr>
            <a:r>
              <a:rPr lang="en-US" sz="3399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Joanne Moore, Council on Aging Director – </a:t>
            </a:r>
            <a:r>
              <a:rPr lang="en-US" sz="3399" i="1">
                <a:solidFill>
                  <a:srgbClr val="1D1D1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Duxbury, MA</a:t>
            </a:r>
          </a:p>
          <a:p>
            <a:pPr marL="734055" lvl="1" indent="-367027" algn="l">
              <a:lnSpc>
                <a:spcPts val="4079"/>
              </a:lnSpc>
              <a:buFont typeface="Arial"/>
              <a:buChar char="•"/>
            </a:pPr>
            <a:r>
              <a:rPr lang="en-US" sz="3399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Michelle Bratti, Commissioner of Health &amp; Human Svc </a:t>
            </a:r>
            <a:r>
              <a:rPr lang="en-US" sz="3399">
                <a:solidFill>
                  <a:srgbClr val="1D1D1F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lang="en-US" sz="3399" i="1">
                <a:solidFill>
                  <a:srgbClr val="1D1D1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Plymouth, MA</a:t>
            </a:r>
          </a:p>
          <a:p>
            <a:pPr marL="734055" lvl="1" indent="-367027" algn="l">
              <a:lnSpc>
                <a:spcPts val="4079"/>
              </a:lnSpc>
              <a:buFont typeface="Arial"/>
              <a:buChar char="•"/>
            </a:pPr>
            <a:r>
              <a:rPr lang="en-US" sz="3399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David Klein, Administrator Old Colony Planning Council – </a:t>
            </a:r>
            <a:r>
              <a:rPr lang="en-US" sz="3399" i="1">
                <a:solidFill>
                  <a:srgbClr val="1D1D1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Area Agency on Aging</a:t>
            </a:r>
          </a:p>
          <a:p>
            <a:pPr marL="734055" lvl="1" indent="-367027" algn="l">
              <a:lnSpc>
                <a:spcPts val="4079"/>
              </a:lnSpc>
              <a:buFont typeface="Arial"/>
              <a:buChar char="•"/>
            </a:pPr>
            <a:r>
              <a:rPr lang="en-US" sz="3399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Other Community Partners: </a:t>
            </a:r>
            <a:r>
              <a:rPr lang="en-US" sz="3399">
                <a:solidFill>
                  <a:srgbClr val="1D1D1F"/>
                </a:solidFill>
                <a:latin typeface="Montserrat"/>
                <a:ea typeface="Montserrat"/>
                <a:cs typeface="Montserrat"/>
                <a:sym typeface="Montserrat"/>
              </a:rPr>
              <a:t>Bridgewater State University, etc.</a:t>
            </a:r>
          </a:p>
        </p:txBody>
      </p:sp>
      <p:sp>
        <p:nvSpPr>
          <p:cNvPr id="6" name="Freeform 6"/>
          <p:cNvSpPr/>
          <p:nvPr/>
        </p:nvSpPr>
        <p:spPr>
          <a:xfrm>
            <a:off x="7161519" y="-172661"/>
            <a:ext cx="3823416" cy="3823416"/>
          </a:xfrm>
          <a:custGeom>
            <a:avLst/>
            <a:gdLst/>
            <a:ahLst/>
            <a:cxnLst/>
            <a:rect l="l" t="t" r="r" b="b"/>
            <a:pathLst>
              <a:path w="3823416" h="3823416">
                <a:moveTo>
                  <a:pt x="0" y="0"/>
                </a:moveTo>
                <a:lnTo>
                  <a:pt x="3823416" y="0"/>
                </a:lnTo>
                <a:lnTo>
                  <a:pt x="3823416" y="3823416"/>
                </a:lnTo>
                <a:lnTo>
                  <a:pt x="0" y="38234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>
            <a:off x="3734305" y="4747789"/>
            <a:ext cx="10819389" cy="0"/>
          </a:xfrm>
          <a:prstGeom prst="line">
            <a:avLst/>
          </a:prstGeom>
          <a:ln w="47625" cap="flat">
            <a:solidFill>
              <a:srgbClr val="75988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9214773" y="7544277"/>
            <a:ext cx="3030406" cy="3030406"/>
          </a:xfrm>
          <a:custGeom>
            <a:avLst/>
            <a:gdLst/>
            <a:ahLst/>
            <a:cxnLst/>
            <a:rect l="l" t="t" r="r" b="b"/>
            <a:pathLst>
              <a:path w="3030406" h="3030406">
                <a:moveTo>
                  <a:pt x="0" y="0"/>
                </a:moveTo>
                <a:lnTo>
                  <a:pt x="3030406" y="0"/>
                </a:lnTo>
                <a:lnTo>
                  <a:pt x="3030406" y="3030406"/>
                </a:lnTo>
                <a:lnTo>
                  <a:pt x="0" y="30304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0" y="0"/>
            <a:ext cx="482182" cy="10287000"/>
            <a:chOff x="0" y="0"/>
            <a:chExt cx="126994" cy="27093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6994" cy="2709333"/>
            </a:xfrm>
            <a:custGeom>
              <a:avLst/>
              <a:gdLst/>
              <a:ahLst/>
              <a:cxnLst/>
              <a:rect l="l" t="t" r="r" b="b"/>
              <a:pathLst>
                <a:path w="126994" h="2709333">
                  <a:moveTo>
                    <a:pt x="0" y="0"/>
                  </a:moveTo>
                  <a:lnTo>
                    <a:pt x="126994" y="0"/>
                  </a:lnTo>
                  <a:lnTo>
                    <a:pt x="12699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5988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9525"/>
              <a:ext cx="126994" cy="26998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8949" y="8598391"/>
            <a:ext cx="1688609" cy="1688609"/>
          </a:xfrm>
          <a:custGeom>
            <a:avLst/>
            <a:gdLst/>
            <a:ahLst/>
            <a:cxnLst/>
            <a:rect l="l" t="t" r="r" b="b"/>
            <a:pathLst>
              <a:path w="1688609" h="1688609">
                <a:moveTo>
                  <a:pt x="0" y="0"/>
                </a:moveTo>
                <a:lnTo>
                  <a:pt x="1688609" y="0"/>
                </a:lnTo>
                <a:lnTo>
                  <a:pt x="1688609" y="1688609"/>
                </a:lnTo>
                <a:lnTo>
                  <a:pt x="0" y="16886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7801260" y="0"/>
            <a:ext cx="482182" cy="10287000"/>
            <a:chOff x="0" y="0"/>
            <a:chExt cx="126994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6994" cy="2709333"/>
            </a:xfrm>
            <a:custGeom>
              <a:avLst/>
              <a:gdLst/>
              <a:ahLst/>
              <a:cxnLst/>
              <a:rect l="l" t="t" r="r" b="b"/>
              <a:pathLst>
                <a:path w="126994" h="2709333">
                  <a:moveTo>
                    <a:pt x="0" y="0"/>
                  </a:moveTo>
                  <a:lnTo>
                    <a:pt x="126994" y="0"/>
                  </a:lnTo>
                  <a:lnTo>
                    <a:pt x="12699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5988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9525"/>
              <a:ext cx="126994" cy="26998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6204635" y="8598391"/>
            <a:ext cx="1837716" cy="1837716"/>
          </a:xfrm>
          <a:custGeom>
            <a:avLst/>
            <a:gdLst/>
            <a:ahLst/>
            <a:cxnLst/>
            <a:rect l="l" t="t" r="r" b="b"/>
            <a:pathLst>
              <a:path w="1837716" h="1837716">
                <a:moveTo>
                  <a:pt x="0" y="0"/>
                </a:moveTo>
                <a:lnTo>
                  <a:pt x="1837716" y="0"/>
                </a:lnTo>
                <a:lnTo>
                  <a:pt x="1837716" y="1837716"/>
                </a:lnTo>
                <a:lnTo>
                  <a:pt x="0" y="18377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409022" y="303714"/>
            <a:ext cx="8415925" cy="2745266"/>
            <a:chOff x="0" y="0"/>
            <a:chExt cx="1403278" cy="45774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03278" cy="457748"/>
            </a:xfrm>
            <a:custGeom>
              <a:avLst/>
              <a:gdLst/>
              <a:ahLst/>
              <a:cxnLst/>
              <a:rect l="l" t="t" r="r" b="b"/>
              <a:pathLst>
                <a:path w="1403278" h="457748">
                  <a:moveTo>
                    <a:pt x="0" y="0"/>
                  </a:moveTo>
                  <a:lnTo>
                    <a:pt x="1403278" y="0"/>
                  </a:lnTo>
                  <a:lnTo>
                    <a:pt x="1403278" y="457748"/>
                  </a:lnTo>
                  <a:lnTo>
                    <a:pt x="0" y="457748"/>
                  </a:lnTo>
                  <a:close/>
                </a:path>
              </a:pathLst>
            </a:custGeom>
            <a:solidFill>
              <a:srgbClr val="10072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9525"/>
              <a:ext cx="1403278" cy="448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0" y="0"/>
            <a:ext cx="8415925" cy="2745266"/>
            <a:chOff x="0" y="0"/>
            <a:chExt cx="1403278" cy="45774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03278" cy="457748"/>
            </a:xfrm>
            <a:custGeom>
              <a:avLst/>
              <a:gdLst/>
              <a:ahLst/>
              <a:cxnLst/>
              <a:rect l="l" t="t" r="r" b="b"/>
              <a:pathLst>
                <a:path w="1403278" h="457748">
                  <a:moveTo>
                    <a:pt x="0" y="0"/>
                  </a:moveTo>
                  <a:lnTo>
                    <a:pt x="1403278" y="0"/>
                  </a:lnTo>
                  <a:lnTo>
                    <a:pt x="1403278" y="457748"/>
                  </a:lnTo>
                  <a:lnTo>
                    <a:pt x="0" y="457748"/>
                  </a:lnTo>
                  <a:close/>
                </a:path>
              </a:pathLst>
            </a:custGeom>
            <a:solidFill>
              <a:srgbClr val="75988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9525"/>
              <a:ext cx="1403278" cy="448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2720387" y="3573784"/>
            <a:ext cx="1487576" cy="2187611"/>
          </a:xfrm>
          <a:custGeom>
            <a:avLst/>
            <a:gdLst/>
            <a:ahLst/>
            <a:cxnLst/>
            <a:rect l="l" t="t" r="r" b="b"/>
            <a:pathLst>
              <a:path w="1487576" h="2187611">
                <a:moveTo>
                  <a:pt x="0" y="0"/>
                </a:moveTo>
                <a:lnTo>
                  <a:pt x="1487575" y="0"/>
                </a:lnTo>
                <a:lnTo>
                  <a:pt x="1487575" y="2187611"/>
                </a:lnTo>
                <a:lnTo>
                  <a:pt x="0" y="21876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3640118" y="3483799"/>
            <a:ext cx="1728126" cy="2277596"/>
          </a:xfrm>
          <a:custGeom>
            <a:avLst/>
            <a:gdLst/>
            <a:ahLst/>
            <a:cxnLst/>
            <a:rect l="l" t="t" r="r" b="b"/>
            <a:pathLst>
              <a:path w="1728126" h="2277596">
                <a:moveTo>
                  <a:pt x="0" y="0"/>
                </a:moveTo>
                <a:lnTo>
                  <a:pt x="1728126" y="0"/>
                </a:lnTo>
                <a:lnTo>
                  <a:pt x="1728126" y="2277596"/>
                </a:lnTo>
                <a:lnTo>
                  <a:pt x="0" y="22775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4940972" y="7062163"/>
            <a:ext cx="2237197" cy="2455086"/>
          </a:xfrm>
          <a:custGeom>
            <a:avLst/>
            <a:gdLst/>
            <a:ahLst/>
            <a:cxnLst/>
            <a:rect l="l" t="t" r="r" b="b"/>
            <a:pathLst>
              <a:path w="2237197" h="2455086">
                <a:moveTo>
                  <a:pt x="0" y="0"/>
                </a:moveTo>
                <a:lnTo>
                  <a:pt x="2237197" y="0"/>
                </a:lnTo>
                <a:lnTo>
                  <a:pt x="2237197" y="2455086"/>
                </a:lnTo>
                <a:lnTo>
                  <a:pt x="0" y="24550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7731141" y="3573784"/>
            <a:ext cx="2187611" cy="2187611"/>
          </a:xfrm>
          <a:custGeom>
            <a:avLst/>
            <a:gdLst/>
            <a:ahLst/>
            <a:cxnLst/>
            <a:rect l="l" t="t" r="r" b="b"/>
            <a:pathLst>
              <a:path w="2187611" h="2187611">
                <a:moveTo>
                  <a:pt x="0" y="0"/>
                </a:moveTo>
                <a:lnTo>
                  <a:pt x="2187611" y="0"/>
                </a:lnTo>
                <a:lnTo>
                  <a:pt x="2187611" y="2187611"/>
                </a:lnTo>
                <a:lnTo>
                  <a:pt x="0" y="218761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258949" y="543229"/>
            <a:ext cx="7470801" cy="1941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47"/>
              </a:lnSpc>
            </a:pPr>
            <a:r>
              <a:rPr lang="en-US" sz="6455" b="1">
                <a:solidFill>
                  <a:srgbClr val="F7F7F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HOPES FOR THE FUTURE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03254" y="5857978"/>
            <a:ext cx="4800098" cy="97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 b="1">
                <a:solidFill>
                  <a:srgbClr val="10072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PRESENT PROJECT NATIONALLY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684402" y="5857978"/>
            <a:ext cx="4800098" cy="97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 b="1">
                <a:solidFill>
                  <a:srgbClr val="10072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REPLICATE PROJECT IN ALL COAS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263846" y="5857978"/>
            <a:ext cx="4800098" cy="97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 b="1">
                <a:solidFill>
                  <a:srgbClr val="10072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SECURE PERMANENT FUNDING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068223" y="7800975"/>
            <a:ext cx="5640697" cy="1457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 b="1">
                <a:solidFill>
                  <a:srgbClr val="10072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EXPAND PROFESSIONAL OPPORTUNITIES IN GERONTOLOGY FIELD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4502592"/>
            <a:ext cx="18288000" cy="1642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39"/>
              </a:lnSpc>
            </a:pPr>
            <a:r>
              <a:rPr lang="en-US" sz="9600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THANK YOU</a:t>
            </a:r>
          </a:p>
        </p:txBody>
      </p:sp>
      <p:sp>
        <p:nvSpPr>
          <p:cNvPr id="3" name="AutoShape 3"/>
          <p:cNvSpPr/>
          <p:nvPr/>
        </p:nvSpPr>
        <p:spPr>
          <a:xfrm>
            <a:off x="8257252" y="6511788"/>
            <a:ext cx="1418771" cy="0"/>
          </a:xfrm>
          <a:prstGeom prst="line">
            <a:avLst/>
          </a:prstGeom>
          <a:ln w="47625" cap="flat">
            <a:solidFill>
              <a:srgbClr val="75988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3993589" y="298469"/>
            <a:ext cx="10300821" cy="4845031"/>
            <a:chOff x="0" y="0"/>
            <a:chExt cx="13734428" cy="646004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935890" cy="5935890"/>
            </a:xfrm>
            <a:custGeom>
              <a:avLst/>
              <a:gdLst/>
              <a:ahLst/>
              <a:cxnLst/>
              <a:rect l="l" t="t" r="r" b="b"/>
              <a:pathLst>
                <a:path w="5935890" h="5935890">
                  <a:moveTo>
                    <a:pt x="0" y="0"/>
                  </a:moveTo>
                  <a:lnTo>
                    <a:pt x="5935890" y="0"/>
                  </a:lnTo>
                  <a:lnTo>
                    <a:pt x="5935890" y="5935890"/>
                  </a:lnTo>
                  <a:lnTo>
                    <a:pt x="0" y="59358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7274388" y="0"/>
              <a:ext cx="6460041" cy="6460041"/>
            </a:xfrm>
            <a:custGeom>
              <a:avLst/>
              <a:gdLst/>
              <a:ahLst/>
              <a:cxnLst/>
              <a:rect l="l" t="t" r="r" b="b"/>
              <a:pathLst>
                <a:path w="6460041" h="6460041">
                  <a:moveTo>
                    <a:pt x="0" y="0"/>
                  </a:moveTo>
                  <a:lnTo>
                    <a:pt x="6460040" y="0"/>
                  </a:lnTo>
                  <a:lnTo>
                    <a:pt x="6460040" y="6460041"/>
                  </a:lnTo>
                  <a:lnTo>
                    <a:pt x="0" y="64600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0" y="7337152"/>
            <a:ext cx="18288000" cy="3166208"/>
            <a:chOff x="0" y="0"/>
            <a:chExt cx="4816593" cy="83389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16592" cy="833898"/>
            </a:xfrm>
            <a:custGeom>
              <a:avLst/>
              <a:gdLst/>
              <a:ahLst/>
              <a:cxnLst/>
              <a:rect l="l" t="t" r="r" b="b"/>
              <a:pathLst>
                <a:path w="4816592" h="833898">
                  <a:moveTo>
                    <a:pt x="0" y="0"/>
                  </a:moveTo>
                  <a:lnTo>
                    <a:pt x="4816592" y="0"/>
                  </a:lnTo>
                  <a:lnTo>
                    <a:pt x="4816592" y="833898"/>
                  </a:lnTo>
                  <a:lnTo>
                    <a:pt x="0" y="833898"/>
                  </a:lnTo>
                  <a:close/>
                </a:path>
              </a:pathLst>
            </a:custGeom>
            <a:solidFill>
              <a:srgbClr val="75988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9525"/>
              <a:ext cx="4816593" cy="824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5577417" y="7889602"/>
            <a:ext cx="6778441" cy="180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David Klein, Administrator </a:t>
            </a:r>
          </a:p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Old Colony Planning Council </a:t>
            </a:r>
          </a:p>
          <a:p>
            <a:pPr algn="ctr">
              <a:lnSpc>
                <a:spcPts val="2879"/>
              </a:lnSpc>
            </a:pPr>
            <a:r>
              <a:rPr lang="en-US" sz="2400" i="1">
                <a:solidFill>
                  <a:srgbClr val="1D1D1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Area Agency on Aging </a:t>
            </a:r>
          </a:p>
          <a:p>
            <a:pPr algn="ctr">
              <a:lnSpc>
                <a:spcPts val="2879"/>
              </a:lnSpc>
            </a:pPr>
            <a:r>
              <a:rPr lang="en-US" sz="2400" i="1">
                <a:solidFill>
                  <a:srgbClr val="1D1D1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774-539-5220 </a:t>
            </a:r>
          </a:p>
          <a:p>
            <a:pPr algn="ctr">
              <a:lnSpc>
                <a:spcPts val="2879"/>
              </a:lnSpc>
            </a:pPr>
            <a:r>
              <a:rPr lang="en-US" sz="2400" i="1">
                <a:solidFill>
                  <a:srgbClr val="1D1D1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dklein@ocpcrpa.org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502940" y="8070577"/>
            <a:ext cx="6536583" cy="1438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Michelle Bratti, Commissioner of </a:t>
            </a:r>
          </a:p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Health &amp; Human Services </a:t>
            </a:r>
            <a:r>
              <a:rPr lang="en-US" sz="2400">
                <a:solidFill>
                  <a:srgbClr val="1D1D1F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lang="en-US" sz="2400" i="1">
                <a:solidFill>
                  <a:srgbClr val="1D1D1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Plymouth</a:t>
            </a:r>
          </a:p>
          <a:p>
            <a:pPr algn="ctr">
              <a:lnSpc>
                <a:spcPts val="2879"/>
              </a:lnSpc>
            </a:pPr>
            <a:r>
              <a:rPr lang="en-US" sz="2400" i="1">
                <a:solidFill>
                  <a:srgbClr val="1D1D1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508-830-4230 x13102</a:t>
            </a:r>
          </a:p>
          <a:p>
            <a:pPr algn="ctr">
              <a:lnSpc>
                <a:spcPts val="2879"/>
              </a:lnSpc>
            </a:pPr>
            <a:r>
              <a:rPr lang="en-US" sz="2400" i="1">
                <a:solidFill>
                  <a:srgbClr val="1D1D1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mbratti@plymouth-ma.gov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12736" y="8070577"/>
            <a:ext cx="5719738" cy="1438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Joanne Moore, Director</a:t>
            </a:r>
          </a:p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Duxbury Council on Aging</a:t>
            </a:r>
          </a:p>
          <a:p>
            <a:pPr algn="ctr">
              <a:lnSpc>
                <a:spcPts val="2879"/>
              </a:lnSpc>
            </a:pPr>
            <a:r>
              <a:rPr lang="en-US" sz="2400" i="1">
                <a:solidFill>
                  <a:srgbClr val="1D1D1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781-934-5774 x5700</a:t>
            </a:r>
          </a:p>
          <a:p>
            <a:pPr algn="ctr">
              <a:lnSpc>
                <a:spcPts val="2879"/>
              </a:lnSpc>
            </a:pPr>
            <a:r>
              <a:rPr lang="en-US" sz="2400" i="1">
                <a:solidFill>
                  <a:srgbClr val="1D1D1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joannemoore@duxbury-ma.gov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8949" y="8598391"/>
            <a:ext cx="1688609" cy="1688609"/>
          </a:xfrm>
          <a:custGeom>
            <a:avLst/>
            <a:gdLst/>
            <a:ahLst/>
            <a:cxnLst/>
            <a:rect l="l" t="t" r="r" b="b"/>
            <a:pathLst>
              <a:path w="1688609" h="1688609">
                <a:moveTo>
                  <a:pt x="0" y="0"/>
                </a:moveTo>
                <a:lnTo>
                  <a:pt x="1688609" y="0"/>
                </a:lnTo>
                <a:lnTo>
                  <a:pt x="1688609" y="1688609"/>
                </a:lnTo>
                <a:lnTo>
                  <a:pt x="0" y="16886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7719110" y="0"/>
            <a:ext cx="821508" cy="10287000"/>
            <a:chOff x="0" y="0"/>
            <a:chExt cx="216364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6364" cy="2709333"/>
            </a:xfrm>
            <a:custGeom>
              <a:avLst/>
              <a:gdLst/>
              <a:ahLst/>
              <a:cxnLst/>
              <a:rect l="l" t="t" r="r" b="b"/>
              <a:pathLst>
                <a:path w="216364" h="2709333">
                  <a:moveTo>
                    <a:pt x="0" y="0"/>
                  </a:moveTo>
                  <a:lnTo>
                    <a:pt x="216364" y="0"/>
                  </a:lnTo>
                  <a:lnTo>
                    <a:pt x="21636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5988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9525"/>
              <a:ext cx="216364" cy="26998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6204635" y="8598391"/>
            <a:ext cx="1837716" cy="1837716"/>
          </a:xfrm>
          <a:custGeom>
            <a:avLst/>
            <a:gdLst/>
            <a:ahLst/>
            <a:cxnLst/>
            <a:rect l="l" t="t" r="r" b="b"/>
            <a:pathLst>
              <a:path w="1837716" h="1837716">
                <a:moveTo>
                  <a:pt x="0" y="0"/>
                </a:moveTo>
                <a:lnTo>
                  <a:pt x="1837716" y="0"/>
                </a:lnTo>
                <a:lnTo>
                  <a:pt x="1837716" y="1837716"/>
                </a:lnTo>
                <a:lnTo>
                  <a:pt x="0" y="18377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258949" y="250511"/>
            <a:ext cx="5328069" cy="2264364"/>
            <a:chOff x="0" y="0"/>
            <a:chExt cx="1403278" cy="59637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03278" cy="596376"/>
            </a:xfrm>
            <a:custGeom>
              <a:avLst/>
              <a:gdLst/>
              <a:ahLst/>
              <a:cxnLst/>
              <a:rect l="l" t="t" r="r" b="b"/>
              <a:pathLst>
                <a:path w="1403278" h="596376">
                  <a:moveTo>
                    <a:pt x="0" y="0"/>
                  </a:moveTo>
                  <a:lnTo>
                    <a:pt x="1403278" y="0"/>
                  </a:lnTo>
                  <a:lnTo>
                    <a:pt x="1403278" y="596376"/>
                  </a:lnTo>
                  <a:lnTo>
                    <a:pt x="0" y="596376"/>
                  </a:lnTo>
                  <a:close/>
                </a:path>
              </a:pathLst>
            </a:custGeom>
            <a:solidFill>
              <a:srgbClr val="10072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9525"/>
              <a:ext cx="1403278" cy="5868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0" y="0"/>
            <a:ext cx="5328069" cy="2264364"/>
            <a:chOff x="0" y="0"/>
            <a:chExt cx="1403278" cy="59637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03278" cy="596376"/>
            </a:xfrm>
            <a:custGeom>
              <a:avLst/>
              <a:gdLst/>
              <a:ahLst/>
              <a:cxnLst/>
              <a:rect l="l" t="t" r="r" b="b"/>
              <a:pathLst>
                <a:path w="1403278" h="596376">
                  <a:moveTo>
                    <a:pt x="0" y="0"/>
                  </a:moveTo>
                  <a:lnTo>
                    <a:pt x="1403278" y="0"/>
                  </a:lnTo>
                  <a:lnTo>
                    <a:pt x="1403278" y="596376"/>
                  </a:lnTo>
                  <a:lnTo>
                    <a:pt x="0" y="596376"/>
                  </a:lnTo>
                  <a:close/>
                </a:path>
              </a:pathLst>
            </a:custGeom>
            <a:solidFill>
              <a:srgbClr val="75988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9525"/>
              <a:ext cx="1403278" cy="5868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34155" y="161241"/>
            <a:ext cx="5059760" cy="1941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47"/>
              </a:lnSpc>
            </a:pPr>
            <a:r>
              <a:rPr lang="en-US" sz="6455" b="1">
                <a:solidFill>
                  <a:srgbClr val="F7F7F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GROWTH IN THE U.S.</a:t>
            </a:r>
          </a:p>
        </p:txBody>
      </p:sp>
      <p:sp>
        <p:nvSpPr>
          <p:cNvPr id="14" name="Freeform 14"/>
          <p:cNvSpPr/>
          <p:nvPr/>
        </p:nvSpPr>
        <p:spPr>
          <a:xfrm>
            <a:off x="5838241" y="250511"/>
            <a:ext cx="9363871" cy="9665458"/>
          </a:xfrm>
          <a:custGeom>
            <a:avLst/>
            <a:gdLst/>
            <a:ahLst/>
            <a:cxnLst/>
            <a:rect l="l" t="t" r="r" b="b"/>
            <a:pathLst>
              <a:path w="9363871" h="9665458">
                <a:moveTo>
                  <a:pt x="0" y="0"/>
                </a:moveTo>
                <a:lnTo>
                  <a:pt x="9363871" y="0"/>
                </a:lnTo>
                <a:lnTo>
                  <a:pt x="9363871" y="9665459"/>
                </a:lnTo>
                <a:lnTo>
                  <a:pt x="0" y="96654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259" b="-1259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8949" y="8598391"/>
            <a:ext cx="1688609" cy="1688609"/>
          </a:xfrm>
          <a:custGeom>
            <a:avLst/>
            <a:gdLst/>
            <a:ahLst/>
            <a:cxnLst/>
            <a:rect l="l" t="t" r="r" b="b"/>
            <a:pathLst>
              <a:path w="1688609" h="1688609">
                <a:moveTo>
                  <a:pt x="0" y="0"/>
                </a:moveTo>
                <a:lnTo>
                  <a:pt x="1688609" y="0"/>
                </a:lnTo>
                <a:lnTo>
                  <a:pt x="1688609" y="1688609"/>
                </a:lnTo>
                <a:lnTo>
                  <a:pt x="0" y="16886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7801260" y="0"/>
            <a:ext cx="482182" cy="10287000"/>
            <a:chOff x="0" y="0"/>
            <a:chExt cx="126994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6994" cy="2709333"/>
            </a:xfrm>
            <a:custGeom>
              <a:avLst/>
              <a:gdLst/>
              <a:ahLst/>
              <a:cxnLst/>
              <a:rect l="l" t="t" r="r" b="b"/>
              <a:pathLst>
                <a:path w="126994" h="2709333">
                  <a:moveTo>
                    <a:pt x="0" y="0"/>
                  </a:moveTo>
                  <a:lnTo>
                    <a:pt x="126994" y="0"/>
                  </a:lnTo>
                  <a:lnTo>
                    <a:pt x="12699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5988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9525"/>
              <a:ext cx="126994" cy="26998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6204635" y="8598391"/>
            <a:ext cx="1837716" cy="1837716"/>
          </a:xfrm>
          <a:custGeom>
            <a:avLst/>
            <a:gdLst/>
            <a:ahLst/>
            <a:cxnLst/>
            <a:rect l="l" t="t" r="r" b="b"/>
            <a:pathLst>
              <a:path w="1837716" h="1837716">
                <a:moveTo>
                  <a:pt x="0" y="0"/>
                </a:moveTo>
                <a:lnTo>
                  <a:pt x="1837716" y="0"/>
                </a:lnTo>
                <a:lnTo>
                  <a:pt x="1837716" y="1837716"/>
                </a:lnTo>
                <a:lnTo>
                  <a:pt x="0" y="18377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258949" y="250511"/>
            <a:ext cx="5328069" cy="2264364"/>
            <a:chOff x="0" y="0"/>
            <a:chExt cx="1403278" cy="59637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03278" cy="596376"/>
            </a:xfrm>
            <a:custGeom>
              <a:avLst/>
              <a:gdLst/>
              <a:ahLst/>
              <a:cxnLst/>
              <a:rect l="l" t="t" r="r" b="b"/>
              <a:pathLst>
                <a:path w="1403278" h="596376">
                  <a:moveTo>
                    <a:pt x="0" y="0"/>
                  </a:moveTo>
                  <a:lnTo>
                    <a:pt x="1403278" y="0"/>
                  </a:lnTo>
                  <a:lnTo>
                    <a:pt x="1403278" y="596376"/>
                  </a:lnTo>
                  <a:lnTo>
                    <a:pt x="0" y="596376"/>
                  </a:lnTo>
                  <a:close/>
                </a:path>
              </a:pathLst>
            </a:custGeom>
            <a:solidFill>
              <a:srgbClr val="10072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9525"/>
              <a:ext cx="1403278" cy="5868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0" y="0"/>
            <a:ext cx="5328069" cy="2264364"/>
            <a:chOff x="0" y="0"/>
            <a:chExt cx="1403278" cy="59637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03278" cy="596376"/>
            </a:xfrm>
            <a:custGeom>
              <a:avLst/>
              <a:gdLst/>
              <a:ahLst/>
              <a:cxnLst/>
              <a:rect l="l" t="t" r="r" b="b"/>
              <a:pathLst>
                <a:path w="1403278" h="596376">
                  <a:moveTo>
                    <a:pt x="0" y="0"/>
                  </a:moveTo>
                  <a:lnTo>
                    <a:pt x="1403278" y="0"/>
                  </a:lnTo>
                  <a:lnTo>
                    <a:pt x="1403278" y="596376"/>
                  </a:lnTo>
                  <a:lnTo>
                    <a:pt x="0" y="596376"/>
                  </a:lnTo>
                  <a:close/>
                </a:path>
              </a:pathLst>
            </a:custGeom>
            <a:solidFill>
              <a:srgbClr val="75988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9525"/>
              <a:ext cx="1403278" cy="5868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7082913" y="4340489"/>
            <a:ext cx="2769005" cy="803011"/>
          </a:xfrm>
          <a:custGeom>
            <a:avLst/>
            <a:gdLst/>
            <a:ahLst/>
            <a:cxnLst/>
            <a:rect l="l" t="t" r="r" b="b"/>
            <a:pathLst>
              <a:path w="2769005" h="803011">
                <a:moveTo>
                  <a:pt x="0" y="0"/>
                </a:moveTo>
                <a:lnTo>
                  <a:pt x="2769005" y="0"/>
                </a:lnTo>
                <a:lnTo>
                  <a:pt x="2769005" y="803011"/>
                </a:lnTo>
                <a:lnTo>
                  <a:pt x="0" y="8030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258949" y="543229"/>
            <a:ext cx="5059760" cy="970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47"/>
              </a:lnSpc>
            </a:pPr>
            <a:r>
              <a:rPr lang="en-US" sz="6455" b="1">
                <a:solidFill>
                  <a:srgbClr val="F7F7F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AGING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418029" y="3230691"/>
            <a:ext cx="4800098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39"/>
              </a:lnSpc>
            </a:pPr>
            <a:r>
              <a:rPr lang="en-US" sz="5699" b="1">
                <a:solidFill>
                  <a:srgbClr val="BC182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NOT THIS: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109645" y="3230691"/>
            <a:ext cx="4800098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39"/>
              </a:lnSpc>
            </a:pPr>
            <a:r>
              <a:rPr lang="en-US" sz="5699" b="1">
                <a:solidFill>
                  <a:srgbClr val="38635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BUT THIS!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418029" y="4020039"/>
            <a:ext cx="4800098" cy="4578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09"/>
              </a:lnSpc>
            </a:pPr>
            <a:r>
              <a:rPr lang="en-US" sz="3799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Dependency</a:t>
            </a:r>
          </a:p>
          <a:p>
            <a:pPr algn="ctr">
              <a:lnSpc>
                <a:spcPts val="9309"/>
              </a:lnSpc>
            </a:pPr>
            <a:r>
              <a:rPr lang="en-US" sz="3799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Loss</a:t>
            </a:r>
          </a:p>
          <a:p>
            <a:pPr algn="ctr">
              <a:lnSpc>
                <a:spcPts val="9309"/>
              </a:lnSpc>
            </a:pPr>
            <a:r>
              <a:rPr lang="en-US" sz="3799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Weakness</a:t>
            </a:r>
          </a:p>
          <a:p>
            <a:pPr algn="ctr">
              <a:lnSpc>
                <a:spcPts val="9309"/>
              </a:lnSpc>
            </a:pPr>
            <a:r>
              <a:rPr lang="en-US" sz="3799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Isolation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109645" y="4020039"/>
            <a:ext cx="4800098" cy="4578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09"/>
              </a:lnSpc>
            </a:pPr>
            <a:r>
              <a:rPr lang="en-US" sz="3799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Contribution</a:t>
            </a:r>
          </a:p>
          <a:p>
            <a:pPr algn="ctr">
              <a:lnSpc>
                <a:spcPts val="9309"/>
              </a:lnSpc>
            </a:pPr>
            <a:r>
              <a:rPr lang="en-US" sz="3799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Growth</a:t>
            </a:r>
          </a:p>
          <a:p>
            <a:pPr algn="ctr">
              <a:lnSpc>
                <a:spcPts val="9309"/>
              </a:lnSpc>
            </a:pPr>
            <a:r>
              <a:rPr lang="en-US" sz="3799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Flexibility</a:t>
            </a:r>
          </a:p>
          <a:p>
            <a:pPr algn="ctr">
              <a:lnSpc>
                <a:spcPts val="9309"/>
              </a:lnSpc>
            </a:pPr>
            <a:r>
              <a:rPr lang="en-US" sz="3799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Connection</a:t>
            </a:r>
          </a:p>
        </p:txBody>
      </p:sp>
      <p:sp>
        <p:nvSpPr>
          <p:cNvPr id="19" name="Freeform 19"/>
          <p:cNvSpPr/>
          <p:nvPr/>
        </p:nvSpPr>
        <p:spPr>
          <a:xfrm>
            <a:off x="7082913" y="5619839"/>
            <a:ext cx="2769005" cy="803011"/>
          </a:xfrm>
          <a:custGeom>
            <a:avLst/>
            <a:gdLst/>
            <a:ahLst/>
            <a:cxnLst/>
            <a:rect l="l" t="t" r="r" b="b"/>
            <a:pathLst>
              <a:path w="2769005" h="803011">
                <a:moveTo>
                  <a:pt x="0" y="0"/>
                </a:moveTo>
                <a:lnTo>
                  <a:pt x="2769005" y="0"/>
                </a:lnTo>
                <a:lnTo>
                  <a:pt x="2769005" y="803011"/>
                </a:lnTo>
                <a:lnTo>
                  <a:pt x="0" y="8030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7082913" y="6784845"/>
            <a:ext cx="2769005" cy="803011"/>
          </a:xfrm>
          <a:custGeom>
            <a:avLst/>
            <a:gdLst/>
            <a:ahLst/>
            <a:cxnLst/>
            <a:rect l="l" t="t" r="r" b="b"/>
            <a:pathLst>
              <a:path w="2769005" h="803011">
                <a:moveTo>
                  <a:pt x="0" y="0"/>
                </a:moveTo>
                <a:lnTo>
                  <a:pt x="2769005" y="0"/>
                </a:lnTo>
                <a:lnTo>
                  <a:pt x="2769005" y="803011"/>
                </a:lnTo>
                <a:lnTo>
                  <a:pt x="0" y="8030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7082913" y="7949851"/>
            <a:ext cx="2769005" cy="803011"/>
          </a:xfrm>
          <a:custGeom>
            <a:avLst/>
            <a:gdLst/>
            <a:ahLst/>
            <a:cxnLst/>
            <a:rect l="l" t="t" r="r" b="b"/>
            <a:pathLst>
              <a:path w="2769005" h="803011">
                <a:moveTo>
                  <a:pt x="0" y="0"/>
                </a:moveTo>
                <a:lnTo>
                  <a:pt x="2769005" y="0"/>
                </a:lnTo>
                <a:lnTo>
                  <a:pt x="2769005" y="803011"/>
                </a:lnTo>
                <a:lnTo>
                  <a:pt x="0" y="8030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Michelle Bratti &amp; Joanne Moore SSEMHC">
            <a:hlinkClick r:id="" action="ppaction://media"/>
            <a:extLst>
              <a:ext uri="{FF2B5EF4-FFF2-40B4-BE49-F238E27FC236}">
                <a16:creationId xmlns:a16="http://schemas.microsoft.com/office/drawing/2014/main" id="{8E572E72-4006-CE11-3E9D-BB544506FC6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22860"/>
            <a:ext cx="18288000" cy="1033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90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82182" cy="10287000"/>
            <a:chOff x="0" y="0"/>
            <a:chExt cx="126994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6994" cy="2709333"/>
            </a:xfrm>
            <a:custGeom>
              <a:avLst/>
              <a:gdLst/>
              <a:ahLst/>
              <a:cxnLst/>
              <a:rect l="l" t="t" r="r" b="b"/>
              <a:pathLst>
                <a:path w="126994" h="2709333">
                  <a:moveTo>
                    <a:pt x="0" y="0"/>
                  </a:moveTo>
                  <a:lnTo>
                    <a:pt x="126994" y="0"/>
                  </a:lnTo>
                  <a:lnTo>
                    <a:pt x="12699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5988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126994" cy="26998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8181" y="4249772"/>
            <a:ext cx="4354508" cy="3171401"/>
            <a:chOff x="0" y="0"/>
            <a:chExt cx="1146866" cy="83526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46866" cy="835266"/>
            </a:xfrm>
            <a:custGeom>
              <a:avLst/>
              <a:gdLst/>
              <a:ahLst/>
              <a:cxnLst/>
              <a:rect l="l" t="t" r="r" b="b"/>
              <a:pathLst>
                <a:path w="1146866" h="835266">
                  <a:moveTo>
                    <a:pt x="0" y="0"/>
                  </a:moveTo>
                  <a:lnTo>
                    <a:pt x="1146866" y="0"/>
                  </a:lnTo>
                  <a:lnTo>
                    <a:pt x="1146866" y="835266"/>
                  </a:lnTo>
                  <a:lnTo>
                    <a:pt x="0" y="835266"/>
                  </a:lnTo>
                  <a:close/>
                </a:path>
              </a:pathLst>
            </a:custGeom>
            <a:solidFill>
              <a:srgbClr val="10072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9525"/>
              <a:ext cx="1146866" cy="8257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30558" y="4249772"/>
            <a:ext cx="4354508" cy="3171401"/>
            <a:chOff x="0" y="0"/>
            <a:chExt cx="1146866" cy="83526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46866" cy="835266"/>
            </a:xfrm>
            <a:custGeom>
              <a:avLst/>
              <a:gdLst/>
              <a:ahLst/>
              <a:cxnLst/>
              <a:rect l="l" t="t" r="r" b="b"/>
              <a:pathLst>
                <a:path w="1146866" h="835266">
                  <a:moveTo>
                    <a:pt x="0" y="0"/>
                  </a:moveTo>
                  <a:lnTo>
                    <a:pt x="1146866" y="0"/>
                  </a:lnTo>
                  <a:lnTo>
                    <a:pt x="1146866" y="835266"/>
                  </a:lnTo>
                  <a:lnTo>
                    <a:pt x="0" y="835266"/>
                  </a:lnTo>
                  <a:close/>
                </a:path>
              </a:pathLst>
            </a:custGeom>
            <a:solidFill>
              <a:srgbClr val="38635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9525"/>
              <a:ext cx="1146866" cy="8257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202934" y="4249772"/>
            <a:ext cx="4354508" cy="3171401"/>
            <a:chOff x="0" y="0"/>
            <a:chExt cx="1146866" cy="83526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46866" cy="835266"/>
            </a:xfrm>
            <a:custGeom>
              <a:avLst/>
              <a:gdLst/>
              <a:ahLst/>
              <a:cxnLst/>
              <a:rect l="l" t="t" r="r" b="b"/>
              <a:pathLst>
                <a:path w="1146866" h="835266">
                  <a:moveTo>
                    <a:pt x="0" y="0"/>
                  </a:moveTo>
                  <a:lnTo>
                    <a:pt x="1146866" y="0"/>
                  </a:lnTo>
                  <a:lnTo>
                    <a:pt x="1146866" y="835266"/>
                  </a:lnTo>
                  <a:lnTo>
                    <a:pt x="0" y="835266"/>
                  </a:lnTo>
                  <a:close/>
                </a:path>
              </a:pathLst>
            </a:custGeom>
            <a:solidFill>
              <a:srgbClr val="796D6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9525"/>
              <a:ext cx="1146866" cy="8257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675311" y="4249772"/>
            <a:ext cx="4354508" cy="3171401"/>
            <a:chOff x="0" y="0"/>
            <a:chExt cx="1146866" cy="83526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46866" cy="835266"/>
            </a:xfrm>
            <a:custGeom>
              <a:avLst/>
              <a:gdLst/>
              <a:ahLst/>
              <a:cxnLst/>
              <a:rect l="l" t="t" r="r" b="b"/>
              <a:pathLst>
                <a:path w="1146866" h="835266">
                  <a:moveTo>
                    <a:pt x="0" y="0"/>
                  </a:moveTo>
                  <a:lnTo>
                    <a:pt x="1146866" y="0"/>
                  </a:lnTo>
                  <a:lnTo>
                    <a:pt x="1146866" y="835266"/>
                  </a:lnTo>
                  <a:lnTo>
                    <a:pt x="0" y="835266"/>
                  </a:lnTo>
                  <a:close/>
                </a:path>
              </a:pathLst>
            </a:custGeom>
            <a:solidFill>
              <a:srgbClr val="33184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9525"/>
              <a:ext cx="1146866" cy="8257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207065" y="702264"/>
            <a:ext cx="15873870" cy="2934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</a:pPr>
            <a:r>
              <a:rPr lang="en-US" sz="5599" b="1" dirty="0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DEVELOPMENT HISTORY OF </a:t>
            </a:r>
            <a:r>
              <a:rPr lang="en-US" sz="5599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THE SSEMHC</a:t>
            </a:r>
            <a:endParaRPr lang="en-US" sz="5599" b="1" dirty="0">
              <a:solidFill>
                <a:srgbClr val="1D1D1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7839"/>
              </a:lnSpc>
            </a:pPr>
            <a:r>
              <a:rPr lang="en-US" sz="5599" b="1" dirty="0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ELDER MENTAL HEALTH INTERNSHIP PROGRAM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48131" y="8233450"/>
            <a:ext cx="15873870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ALL HANDS-ON DECK APPROACH!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58181" y="5069662"/>
            <a:ext cx="4354508" cy="1455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1">
                <a:solidFill>
                  <a:srgbClr val="F7F7F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COUNCILS ON AGING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730558" y="4698187"/>
            <a:ext cx="4354508" cy="2198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1">
                <a:solidFill>
                  <a:srgbClr val="F7F7F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AREA AGENCIES ON AGING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202934" y="4698187"/>
            <a:ext cx="4354508" cy="2198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1">
                <a:solidFill>
                  <a:srgbClr val="F7F7F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LOCAL COLLEGES/ UNIVERSITIES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675311" y="5069662"/>
            <a:ext cx="4354508" cy="1455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1">
                <a:solidFill>
                  <a:srgbClr val="F7F7F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COMMUNITY PARTNERS</a:t>
            </a:r>
          </a:p>
        </p:txBody>
      </p:sp>
      <p:sp>
        <p:nvSpPr>
          <p:cNvPr id="23" name="Freeform 23"/>
          <p:cNvSpPr/>
          <p:nvPr/>
        </p:nvSpPr>
        <p:spPr>
          <a:xfrm>
            <a:off x="258949" y="8598391"/>
            <a:ext cx="1688609" cy="1688609"/>
          </a:xfrm>
          <a:custGeom>
            <a:avLst/>
            <a:gdLst/>
            <a:ahLst/>
            <a:cxnLst/>
            <a:rect l="l" t="t" r="r" b="b"/>
            <a:pathLst>
              <a:path w="1688609" h="1688609">
                <a:moveTo>
                  <a:pt x="0" y="0"/>
                </a:moveTo>
                <a:lnTo>
                  <a:pt x="1688609" y="0"/>
                </a:lnTo>
                <a:lnTo>
                  <a:pt x="1688609" y="1688609"/>
                </a:lnTo>
                <a:lnTo>
                  <a:pt x="0" y="16886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6204635" y="8598391"/>
            <a:ext cx="1837716" cy="1837716"/>
          </a:xfrm>
          <a:custGeom>
            <a:avLst/>
            <a:gdLst/>
            <a:ahLst/>
            <a:cxnLst/>
            <a:rect l="l" t="t" r="r" b="b"/>
            <a:pathLst>
              <a:path w="1837716" h="1837716">
                <a:moveTo>
                  <a:pt x="0" y="0"/>
                </a:moveTo>
                <a:lnTo>
                  <a:pt x="1837716" y="0"/>
                </a:lnTo>
                <a:lnTo>
                  <a:pt x="1837716" y="1837716"/>
                </a:lnTo>
                <a:lnTo>
                  <a:pt x="0" y="18377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8949" y="8598391"/>
            <a:ext cx="1688609" cy="1688609"/>
          </a:xfrm>
          <a:custGeom>
            <a:avLst/>
            <a:gdLst/>
            <a:ahLst/>
            <a:cxnLst/>
            <a:rect l="l" t="t" r="r" b="b"/>
            <a:pathLst>
              <a:path w="1688609" h="1688609">
                <a:moveTo>
                  <a:pt x="0" y="0"/>
                </a:moveTo>
                <a:lnTo>
                  <a:pt x="1688609" y="0"/>
                </a:lnTo>
                <a:lnTo>
                  <a:pt x="1688609" y="1688609"/>
                </a:lnTo>
                <a:lnTo>
                  <a:pt x="0" y="16886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7801260" y="0"/>
            <a:ext cx="482182" cy="10287000"/>
            <a:chOff x="0" y="0"/>
            <a:chExt cx="126994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6994" cy="2709333"/>
            </a:xfrm>
            <a:custGeom>
              <a:avLst/>
              <a:gdLst/>
              <a:ahLst/>
              <a:cxnLst/>
              <a:rect l="l" t="t" r="r" b="b"/>
              <a:pathLst>
                <a:path w="126994" h="2709333">
                  <a:moveTo>
                    <a:pt x="0" y="0"/>
                  </a:moveTo>
                  <a:lnTo>
                    <a:pt x="126994" y="0"/>
                  </a:lnTo>
                  <a:lnTo>
                    <a:pt x="12699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5988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9525"/>
              <a:ext cx="126994" cy="26998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6204635" y="8598391"/>
            <a:ext cx="1837716" cy="1837716"/>
          </a:xfrm>
          <a:custGeom>
            <a:avLst/>
            <a:gdLst/>
            <a:ahLst/>
            <a:cxnLst/>
            <a:rect l="l" t="t" r="r" b="b"/>
            <a:pathLst>
              <a:path w="1837716" h="1837716">
                <a:moveTo>
                  <a:pt x="0" y="0"/>
                </a:moveTo>
                <a:lnTo>
                  <a:pt x="1837716" y="0"/>
                </a:lnTo>
                <a:lnTo>
                  <a:pt x="1837716" y="1837716"/>
                </a:lnTo>
                <a:lnTo>
                  <a:pt x="0" y="18377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0" y="0"/>
            <a:ext cx="5587019" cy="2514875"/>
            <a:chOff x="0" y="0"/>
            <a:chExt cx="7449358" cy="3353167"/>
          </a:xfrm>
        </p:grpSpPr>
        <p:grpSp>
          <p:nvGrpSpPr>
            <p:cNvPr id="8" name="Group 8"/>
            <p:cNvGrpSpPr/>
            <p:nvPr/>
          </p:nvGrpSpPr>
          <p:grpSpPr>
            <a:xfrm>
              <a:off x="345266" y="334015"/>
              <a:ext cx="7104092" cy="3019152"/>
              <a:chOff x="0" y="0"/>
              <a:chExt cx="1403278" cy="596376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403278" cy="596376"/>
              </a:xfrm>
              <a:custGeom>
                <a:avLst/>
                <a:gdLst/>
                <a:ahLst/>
                <a:cxnLst/>
                <a:rect l="l" t="t" r="r" b="b"/>
                <a:pathLst>
                  <a:path w="1403278" h="596376">
                    <a:moveTo>
                      <a:pt x="0" y="0"/>
                    </a:moveTo>
                    <a:lnTo>
                      <a:pt x="1403278" y="0"/>
                    </a:lnTo>
                    <a:lnTo>
                      <a:pt x="1403278" y="596376"/>
                    </a:lnTo>
                    <a:lnTo>
                      <a:pt x="0" y="596376"/>
                    </a:lnTo>
                    <a:close/>
                  </a:path>
                </a:pathLst>
              </a:custGeom>
              <a:solidFill>
                <a:srgbClr val="100729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9525"/>
                <a:ext cx="1403278" cy="58685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7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0" y="0"/>
              <a:ext cx="7104092" cy="3019152"/>
              <a:chOff x="0" y="0"/>
              <a:chExt cx="1403278" cy="596376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403278" cy="596376"/>
              </a:xfrm>
              <a:custGeom>
                <a:avLst/>
                <a:gdLst/>
                <a:ahLst/>
                <a:cxnLst/>
                <a:rect l="l" t="t" r="r" b="b"/>
                <a:pathLst>
                  <a:path w="1403278" h="596376">
                    <a:moveTo>
                      <a:pt x="0" y="0"/>
                    </a:moveTo>
                    <a:lnTo>
                      <a:pt x="1403278" y="0"/>
                    </a:lnTo>
                    <a:lnTo>
                      <a:pt x="1403278" y="596376"/>
                    </a:lnTo>
                    <a:lnTo>
                      <a:pt x="0" y="596376"/>
                    </a:lnTo>
                    <a:close/>
                  </a:path>
                </a:pathLst>
              </a:custGeom>
              <a:solidFill>
                <a:srgbClr val="75988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9525"/>
                <a:ext cx="1403278" cy="58685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79"/>
                  </a:lnSpc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178873" y="214987"/>
              <a:ext cx="6746347" cy="25891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747"/>
                </a:lnSpc>
              </a:pPr>
              <a:r>
                <a:rPr lang="en-US" sz="6455" b="1">
                  <a:solidFill>
                    <a:srgbClr val="F7F7F7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BASIC FACTS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664035" y="2960003"/>
            <a:ext cx="4581525" cy="3330273"/>
            <a:chOff x="0" y="0"/>
            <a:chExt cx="6108700" cy="4440363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6108700" cy="4440363"/>
              <a:chOff x="0" y="0"/>
              <a:chExt cx="1206657" cy="877109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206657" cy="877109"/>
              </a:xfrm>
              <a:custGeom>
                <a:avLst/>
                <a:gdLst/>
                <a:ahLst/>
                <a:cxnLst/>
                <a:rect l="l" t="t" r="r" b="b"/>
                <a:pathLst>
                  <a:path w="1206657" h="877109">
                    <a:moveTo>
                      <a:pt x="0" y="0"/>
                    </a:moveTo>
                    <a:lnTo>
                      <a:pt x="1206657" y="0"/>
                    </a:lnTo>
                    <a:lnTo>
                      <a:pt x="1206657" y="877109"/>
                    </a:lnTo>
                    <a:lnTo>
                      <a:pt x="0" y="87710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796D6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9525"/>
                <a:ext cx="1206657" cy="86758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79"/>
                  </a:lnSpc>
                </a:pPr>
                <a:endParaRPr/>
              </a:p>
            </p:txBody>
          </p:sp>
        </p:grpSp>
        <p:sp>
          <p:nvSpPr>
            <p:cNvPr id="19" name="Freeform 19"/>
            <p:cNvSpPr/>
            <p:nvPr/>
          </p:nvSpPr>
          <p:spPr>
            <a:xfrm>
              <a:off x="1493061" y="323300"/>
              <a:ext cx="3122577" cy="1939901"/>
            </a:xfrm>
            <a:custGeom>
              <a:avLst/>
              <a:gdLst/>
              <a:ahLst/>
              <a:cxnLst/>
              <a:rect l="l" t="t" r="r" b="b"/>
              <a:pathLst>
                <a:path w="3122577" h="1939901">
                  <a:moveTo>
                    <a:pt x="0" y="0"/>
                  </a:moveTo>
                  <a:lnTo>
                    <a:pt x="3122578" y="0"/>
                  </a:lnTo>
                  <a:lnTo>
                    <a:pt x="3122578" y="1939901"/>
                  </a:lnTo>
                  <a:lnTo>
                    <a:pt x="0" y="1939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439550" y="2551316"/>
              <a:ext cx="5268502" cy="14122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180"/>
                </a:lnSpc>
                <a:spcBef>
                  <a:spcPct val="0"/>
                </a:spcBef>
              </a:pPr>
              <a:r>
                <a:rPr lang="en-US" sz="3699" b="1" u="none" strike="noStrike">
                  <a:solidFill>
                    <a:srgbClr val="1D1D1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There are a lot of older people.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7245560" y="2959154"/>
            <a:ext cx="4581525" cy="3330273"/>
            <a:chOff x="0" y="0"/>
            <a:chExt cx="6108700" cy="4440363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6108700" cy="4440363"/>
              <a:chOff x="0" y="0"/>
              <a:chExt cx="1206657" cy="877109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1206657" cy="877109"/>
              </a:xfrm>
              <a:custGeom>
                <a:avLst/>
                <a:gdLst/>
                <a:ahLst/>
                <a:cxnLst/>
                <a:rect l="l" t="t" r="r" b="b"/>
                <a:pathLst>
                  <a:path w="1206657" h="877109">
                    <a:moveTo>
                      <a:pt x="0" y="0"/>
                    </a:moveTo>
                    <a:lnTo>
                      <a:pt x="1206657" y="0"/>
                    </a:lnTo>
                    <a:lnTo>
                      <a:pt x="1206657" y="877109"/>
                    </a:lnTo>
                    <a:lnTo>
                      <a:pt x="0" y="87710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796D6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9525"/>
                <a:ext cx="1206657" cy="86758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79"/>
                  </a:lnSpc>
                </a:pPr>
                <a:endParaRPr/>
              </a:p>
            </p:txBody>
          </p:sp>
        </p:grpSp>
        <p:sp>
          <p:nvSpPr>
            <p:cNvPr id="25" name="Freeform 25"/>
            <p:cNvSpPr/>
            <p:nvPr/>
          </p:nvSpPr>
          <p:spPr>
            <a:xfrm>
              <a:off x="1828362" y="331989"/>
              <a:ext cx="2091847" cy="1932343"/>
            </a:xfrm>
            <a:custGeom>
              <a:avLst/>
              <a:gdLst/>
              <a:ahLst/>
              <a:cxnLst/>
              <a:rect l="l" t="t" r="r" b="b"/>
              <a:pathLst>
                <a:path w="2091847" h="1932343">
                  <a:moveTo>
                    <a:pt x="0" y="0"/>
                  </a:moveTo>
                  <a:lnTo>
                    <a:pt x="2091846" y="0"/>
                  </a:lnTo>
                  <a:lnTo>
                    <a:pt x="2091846" y="1932344"/>
                  </a:lnTo>
                  <a:lnTo>
                    <a:pt x="0" y="1932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05643" y="2552448"/>
              <a:ext cx="5897414" cy="14122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180"/>
                </a:lnSpc>
                <a:spcBef>
                  <a:spcPct val="0"/>
                </a:spcBef>
              </a:pPr>
              <a:r>
                <a:rPr lang="en-US" sz="3699" b="1" u="none" strike="noStrike">
                  <a:solidFill>
                    <a:srgbClr val="1D1D1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There are going to be many more.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1827085" y="2958305"/>
            <a:ext cx="3379444" cy="5769309"/>
            <a:chOff x="0" y="0"/>
            <a:chExt cx="4505926" cy="7692413"/>
          </a:xfrm>
        </p:grpSpPr>
        <p:grpSp>
          <p:nvGrpSpPr>
            <p:cNvPr id="28" name="Group 28"/>
            <p:cNvGrpSpPr/>
            <p:nvPr/>
          </p:nvGrpSpPr>
          <p:grpSpPr>
            <a:xfrm>
              <a:off x="0" y="0"/>
              <a:ext cx="4505926" cy="7692413"/>
              <a:chOff x="0" y="0"/>
              <a:chExt cx="890059" cy="1519489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90059" cy="1519489"/>
              </a:xfrm>
              <a:custGeom>
                <a:avLst/>
                <a:gdLst/>
                <a:ahLst/>
                <a:cxnLst/>
                <a:rect l="l" t="t" r="r" b="b"/>
                <a:pathLst>
                  <a:path w="890059" h="1519489">
                    <a:moveTo>
                      <a:pt x="0" y="0"/>
                    </a:moveTo>
                    <a:lnTo>
                      <a:pt x="890059" y="0"/>
                    </a:lnTo>
                    <a:lnTo>
                      <a:pt x="890059" y="1519489"/>
                    </a:lnTo>
                    <a:lnTo>
                      <a:pt x="0" y="151948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796D6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0" y="9525"/>
                <a:ext cx="890059" cy="15099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79"/>
                  </a:lnSpc>
                </a:pPr>
                <a:endParaRPr/>
              </a:p>
            </p:txBody>
          </p:sp>
        </p:grpSp>
        <p:sp>
          <p:nvSpPr>
            <p:cNvPr id="31" name="Freeform 31"/>
            <p:cNvSpPr/>
            <p:nvPr/>
          </p:nvSpPr>
          <p:spPr>
            <a:xfrm>
              <a:off x="405941" y="225397"/>
              <a:ext cx="3776337" cy="2147792"/>
            </a:xfrm>
            <a:custGeom>
              <a:avLst/>
              <a:gdLst/>
              <a:ahLst/>
              <a:cxnLst/>
              <a:rect l="l" t="t" r="r" b="b"/>
              <a:pathLst>
                <a:path w="3776337" h="2147792">
                  <a:moveTo>
                    <a:pt x="0" y="0"/>
                  </a:moveTo>
                  <a:lnTo>
                    <a:pt x="3776336" y="0"/>
                  </a:lnTo>
                  <a:lnTo>
                    <a:pt x="3776336" y="2147792"/>
                  </a:lnTo>
                  <a:lnTo>
                    <a:pt x="0" y="21477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101600" y="2553580"/>
              <a:ext cx="4385018" cy="49047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80"/>
                </a:lnSpc>
              </a:pPr>
              <a:r>
                <a:rPr lang="en-US" sz="3699" b="1">
                  <a:solidFill>
                    <a:srgbClr val="1D1D1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The age wave will continue to profoundly change the way society functions.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2664035" y="6290276"/>
            <a:ext cx="9239250" cy="2437339"/>
            <a:chOff x="0" y="0"/>
            <a:chExt cx="12319000" cy="3249785"/>
          </a:xfrm>
        </p:grpSpPr>
        <p:grpSp>
          <p:nvGrpSpPr>
            <p:cNvPr id="34" name="Group 34"/>
            <p:cNvGrpSpPr/>
            <p:nvPr/>
          </p:nvGrpSpPr>
          <p:grpSpPr>
            <a:xfrm>
              <a:off x="0" y="0"/>
              <a:ext cx="12217400" cy="3249785"/>
              <a:chOff x="0" y="0"/>
              <a:chExt cx="2413314" cy="641933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2413314" cy="641933"/>
              </a:xfrm>
              <a:custGeom>
                <a:avLst/>
                <a:gdLst/>
                <a:ahLst/>
                <a:cxnLst/>
                <a:rect l="l" t="t" r="r" b="b"/>
                <a:pathLst>
                  <a:path w="2413314" h="641933">
                    <a:moveTo>
                      <a:pt x="0" y="0"/>
                    </a:moveTo>
                    <a:lnTo>
                      <a:pt x="2413314" y="0"/>
                    </a:lnTo>
                    <a:lnTo>
                      <a:pt x="2413314" y="641933"/>
                    </a:lnTo>
                    <a:lnTo>
                      <a:pt x="0" y="641933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796D6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9525"/>
                <a:ext cx="2413314" cy="63240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79"/>
                  </a:lnSpc>
                </a:pPr>
                <a:endParaRPr/>
              </a:p>
            </p:txBody>
          </p:sp>
        </p:grpSp>
        <p:sp>
          <p:nvSpPr>
            <p:cNvPr id="37" name="Freeform 37"/>
            <p:cNvSpPr/>
            <p:nvPr/>
          </p:nvSpPr>
          <p:spPr>
            <a:xfrm>
              <a:off x="0" y="93686"/>
              <a:ext cx="3413900" cy="2987163"/>
            </a:xfrm>
            <a:custGeom>
              <a:avLst/>
              <a:gdLst/>
              <a:ahLst/>
              <a:cxnLst/>
              <a:rect l="l" t="t" r="r" b="b"/>
              <a:pathLst>
                <a:path w="3413900" h="2987163">
                  <a:moveTo>
                    <a:pt x="0" y="0"/>
                  </a:moveTo>
                  <a:lnTo>
                    <a:pt x="3413900" y="0"/>
                  </a:lnTo>
                  <a:lnTo>
                    <a:pt x="3413900" y="2987163"/>
                  </a:lnTo>
                  <a:lnTo>
                    <a:pt x="0" y="2987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2405198" y="658297"/>
              <a:ext cx="9913802" cy="19617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714"/>
                </a:lnSpc>
                <a:spcBef>
                  <a:spcPct val="0"/>
                </a:spcBef>
              </a:pPr>
              <a:r>
                <a:rPr lang="en-US" sz="5057" b="1" u="none" strike="noStrike">
                  <a:solidFill>
                    <a:srgbClr val="1D1D1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We need more people in the field.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8949" y="8598391"/>
            <a:ext cx="1688609" cy="1688609"/>
          </a:xfrm>
          <a:custGeom>
            <a:avLst/>
            <a:gdLst/>
            <a:ahLst/>
            <a:cxnLst/>
            <a:rect l="l" t="t" r="r" b="b"/>
            <a:pathLst>
              <a:path w="1688609" h="1688609">
                <a:moveTo>
                  <a:pt x="0" y="0"/>
                </a:moveTo>
                <a:lnTo>
                  <a:pt x="1688609" y="0"/>
                </a:lnTo>
                <a:lnTo>
                  <a:pt x="1688609" y="1688609"/>
                </a:lnTo>
                <a:lnTo>
                  <a:pt x="0" y="16886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204635" y="8598391"/>
            <a:ext cx="1837716" cy="1837716"/>
          </a:xfrm>
          <a:custGeom>
            <a:avLst/>
            <a:gdLst/>
            <a:ahLst/>
            <a:cxnLst/>
            <a:rect l="l" t="t" r="r" b="b"/>
            <a:pathLst>
              <a:path w="1837716" h="1837716">
                <a:moveTo>
                  <a:pt x="0" y="0"/>
                </a:moveTo>
                <a:lnTo>
                  <a:pt x="1837716" y="0"/>
                </a:lnTo>
                <a:lnTo>
                  <a:pt x="1837716" y="1837716"/>
                </a:lnTo>
                <a:lnTo>
                  <a:pt x="0" y="18377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-261150" y="2891204"/>
            <a:ext cx="18638850" cy="256825"/>
            <a:chOff x="0" y="0"/>
            <a:chExt cx="4908997" cy="6764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908997" cy="67641"/>
            </a:xfrm>
            <a:custGeom>
              <a:avLst/>
              <a:gdLst/>
              <a:ahLst/>
              <a:cxnLst/>
              <a:rect l="l" t="t" r="r" b="b"/>
              <a:pathLst>
                <a:path w="4908997" h="67641">
                  <a:moveTo>
                    <a:pt x="0" y="0"/>
                  </a:moveTo>
                  <a:lnTo>
                    <a:pt x="4908997" y="0"/>
                  </a:lnTo>
                  <a:lnTo>
                    <a:pt x="4908997" y="67641"/>
                  </a:lnTo>
                  <a:lnTo>
                    <a:pt x="0" y="67641"/>
                  </a:lnTo>
                  <a:close/>
                </a:path>
              </a:pathLst>
            </a:custGeom>
            <a:solidFill>
              <a:srgbClr val="B2A8A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525"/>
              <a:ext cx="4908997" cy="581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58949" y="-157733"/>
            <a:ext cx="5328069" cy="2264364"/>
            <a:chOff x="0" y="0"/>
            <a:chExt cx="1403278" cy="59637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03278" cy="596376"/>
            </a:xfrm>
            <a:custGeom>
              <a:avLst/>
              <a:gdLst/>
              <a:ahLst/>
              <a:cxnLst/>
              <a:rect l="l" t="t" r="r" b="b"/>
              <a:pathLst>
                <a:path w="1403278" h="596376">
                  <a:moveTo>
                    <a:pt x="0" y="0"/>
                  </a:moveTo>
                  <a:lnTo>
                    <a:pt x="1403278" y="0"/>
                  </a:lnTo>
                  <a:lnTo>
                    <a:pt x="1403278" y="596376"/>
                  </a:lnTo>
                  <a:lnTo>
                    <a:pt x="0" y="596376"/>
                  </a:lnTo>
                  <a:close/>
                </a:path>
              </a:pathLst>
            </a:custGeom>
            <a:solidFill>
              <a:srgbClr val="10072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9525"/>
              <a:ext cx="1403278" cy="5868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0" y="-157733"/>
            <a:ext cx="5328069" cy="2013853"/>
            <a:chOff x="0" y="0"/>
            <a:chExt cx="1403278" cy="53039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03278" cy="530397"/>
            </a:xfrm>
            <a:custGeom>
              <a:avLst/>
              <a:gdLst/>
              <a:ahLst/>
              <a:cxnLst/>
              <a:rect l="l" t="t" r="r" b="b"/>
              <a:pathLst>
                <a:path w="1403278" h="530397">
                  <a:moveTo>
                    <a:pt x="0" y="0"/>
                  </a:moveTo>
                  <a:lnTo>
                    <a:pt x="1403278" y="0"/>
                  </a:lnTo>
                  <a:lnTo>
                    <a:pt x="1403278" y="530397"/>
                  </a:lnTo>
                  <a:lnTo>
                    <a:pt x="0" y="530397"/>
                  </a:lnTo>
                  <a:close/>
                </a:path>
              </a:pathLst>
            </a:custGeom>
            <a:solidFill>
              <a:srgbClr val="75988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9525"/>
              <a:ext cx="1403278" cy="5208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13" name="AutoShape 13"/>
          <p:cNvSpPr/>
          <p:nvPr/>
        </p:nvSpPr>
        <p:spPr>
          <a:xfrm flipV="1">
            <a:off x="1402722" y="3790846"/>
            <a:ext cx="19050" cy="832462"/>
          </a:xfrm>
          <a:prstGeom prst="line">
            <a:avLst/>
          </a:prstGeom>
          <a:ln w="123825" cap="flat">
            <a:solidFill>
              <a:srgbClr val="38635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" name="AutoShape 14"/>
          <p:cNvSpPr/>
          <p:nvPr/>
        </p:nvSpPr>
        <p:spPr>
          <a:xfrm flipV="1">
            <a:off x="9603939" y="3826575"/>
            <a:ext cx="19050" cy="832462"/>
          </a:xfrm>
          <a:prstGeom prst="line">
            <a:avLst/>
          </a:prstGeom>
          <a:ln w="123825" cap="flat">
            <a:solidFill>
              <a:srgbClr val="38635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6032550" y="515922"/>
            <a:ext cx="573777" cy="572343"/>
          </a:xfrm>
          <a:custGeom>
            <a:avLst/>
            <a:gdLst/>
            <a:ahLst/>
            <a:cxnLst/>
            <a:rect l="l" t="t" r="r" b="b"/>
            <a:pathLst>
              <a:path w="573777" h="572343">
                <a:moveTo>
                  <a:pt x="0" y="0"/>
                </a:moveTo>
                <a:lnTo>
                  <a:pt x="573777" y="0"/>
                </a:lnTo>
                <a:lnTo>
                  <a:pt x="573777" y="572342"/>
                </a:lnTo>
                <a:lnTo>
                  <a:pt x="0" y="5723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3287878" y="443221"/>
            <a:ext cx="573777" cy="572343"/>
          </a:xfrm>
          <a:custGeom>
            <a:avLst/>
            <a:gdLst/>
            <a:ahLst/>
            <a:cxnLst/>
            <a:rect l="l" t="t" r="r" b="b"/>
            <a:pathLst>
              <a:path w="573777" h="572343">
                <a:moveTo>
                  <a:pt x="0" y="0"/>
                </a:moveTo>
                <a:lnTo>
                  <a:pt x="573777" y="0"/>
                </a:lnTo>
                <a:lnTo>
                  <a:pt x="573777" y="572342"/>
                </a:lnTo>
                <a:lnTo>
                  <a:pt x="0" y="5723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9144000" y="1918811"/>
            <a:ext cx="573777" cy="572343"/>
          </a:xfrm>
          <a:custGeom>
            <a:avLst/>
            <a:gdLst/>
            <a:ahLst/>
            <a:cxnLst/>
            <a:rect l="l" t="t" r="r" b="b"/>
            <a:pathLst>
              <a:path w="573777" h="572343">
                <a:moveTo>
                  <a:pt x="0" y="0"/>
                </a:moveTo>
                <a:lnTo>
                  <a:pt x="573777" y="0"/>
                </a:lnTo>
                <a:lnTo>
                  <a:pt x="573777" y="572343"/>
                </a:lnTo>
                <a:lnTo>
                  <a:pt x="0" y="5723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/>
          <p:cNvGrpSpPr/>
          <p:nvPr/>
        </p:nvGrpSpPr>
        <p:grpSpPr>
          <a:xfrm>
            <a:off x="-108750" y="3229657"/>
            <a:ext cx="18638850" cy="70771"/>
            <a:chOff x="0" y="0"/>
            <a:chExt cx="4908997" cy="1863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908997" cy="18639"/>
            </a:xfrm>
            <a:custGeom>
              <a:avLst/>
              <a:gdLst/>
              <a:ahLst/>
              <a:cxnLst/>
              <a:rect l="l" t="t" r="r" b="b"/>
              <a:pathLst>
                <a:path w="4908997" h="18639">
                  <a:moveTo>
                    <a:pt x="0" y="0"/>
                  </a:moveTo>
                  <a:lnTo>
                    <a:pt x="4908997" y="0"/>
                  </a:lnTo>
                  <a:lnTo>
                    <a:pt x="4908997" y="18639"/>
                  </a:lnTo>
                  <a:lnTo>
                    <a:pt x="0" y="18639"/>
                  </a:lnTo>
                  <a:close/>
                </a:path>
              </a:pathLst>
            </a:custGeom>
            <a:solidFill>
              <a:srgbClr val="B2A8A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9525"/>
              <a:ext cx="4908997" cy="91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6096582" y="441697"/>
            <a:ext cx="633570" cy="544871"/>
          </a:xfrm>
          <a:custGeom>
            <a:avLst/>
            <a:gdLst/>
            <a:ahLst/>
            <a:cxnLst/>
            <a:rect l="l" t="t" r="r" b="b"/>
            <a:pathLst>
              <a:path w="633570" h="544871">
                <a:moveTo>
                  <a:pt x="0" y="0"/>
                </a:moveTo>
                <a:lnTo>
                  <a:pt x="633570" y="0"/>
                </a:lnTo>
                <a:lnTo>
                  <a:pt x="633570" y="544870"/>
                </a:lnTo>
                <a:lnTo>
                  <a:pt x="0" y="5448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2"/>
          <p:cNvSpPr txBox="1"/>
          <p:nvPr/>
        </p:nvSpPr>
        <p:spPr>
          <a:xfrm>
            <a:off x="134155" y="469748"/>
            <a:ext cx="5059760" cy="970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47"/>
              </a:lnSpc>
            </a:pPr>
            <a:r>
              <a:rPr lang="en-US" sz="6455" b="1">
                <a:solidFill>
                  <a:srgbClr val="F7F7F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THE NEED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666708" y="3756533"/>
            <a:ext cx="4800098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39"/>
              </a:lnSpc>
            </a:pPr>
            <a:r>
              <a:rPr lang="en-US" sz="5699" b="1">
                <a:solidFill>
                  <a:srgbClr val="74666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FACTORS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852132" y="3790846"/>
            <a:ext cx="4800098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39"/>
              </a:lnSpc>
            </a:pPr>
            <a:r>
              <a:rPr lang="en-US" sz="5699" b="1">
                <a:solidFill>
                  <a:srgbClr val="74666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BARRIERS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572689" y="4870958"/>
            <a:ext cx="7485586" cy="4377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12" lvl="1" indent="-313056" algn="l">
              <a:lnSpc>
                <a:spcPts val="3509"/>
              </a:lnSpc>
              <a:spcBef>
                <a:spcPct val="0"/>
              </a:spcBef>
              <a:buFont typeface="Arial"/>
              <a:buChar char="•"/>
            </a:pPr>
            <a:r>
              <a:rPr lang="en-US" sz="2900" u="none" strike="noStrike">
                <a:solidFill>
                  <a:srgbClr val="1D1D1F"/>
                </a:solidFill>
                <a:latin typeface="Montserrat"/>
                <a:ea typeface="Montserrat"/>
                <a:cs typeface="Montserrat"/>
                <a:sym typeface="Montserrat"/>
              </a:rPr>
              <a:t>Living alone</a:t>
            </a:r>
          </a:p>
          <a:p>
            <a:pPr algn="l">
              <a:lnSpc>
                <a:spcPts val="3509"/>
              </a:lnSpc>
              <a:spcBef>
                <a:spcPct val="0"/>
              </a:spcBef>
            </a:pPr>
            <a:endParaRPr lang="en-US" sz="2900" u="none" strike="noStrike">
              <a:solidFill>
                <a:srgbClr val="1D1D1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26112" lvl="1" indent="-313056" algn="l">
              <a:lnSpc>
                <a:spcPts val="3509"/>
              </a:lnSpc>
              <a:spcBef>
                <a:spcPct val="0"/>
              </a:spcBef>
              <a:buFont typeface="Arial"/>
              <a:buChar char="•"/>
            </a:pPr>
            <a:r>
              <a:rPr lang="en-US" sz="2900" u="none" strike="noStrike">
                <a:solidFill>
                  <a:srgbClr val="1D1D1F"/>
                </a:solidFill>
                <a:latin typeface="Montserrat"/>
                <a:ea typeface="Montserrat"/>
                <a:cs typeface="Montserrat"/>
                <a:sym typeface="Montserrat"/>
              </a:rPr>
              <a:t>Having a small social network</a:t>
            </a:r>
          </a:p>
          <a:p>
            <a:pPr algn="l">
              <a:lnSpc>
                <a:spcPts val="3509"/>
              </a:lnSpc>
              <a:spcBef>
                <a:spcPct val="0"/>
              </a:spcBef>
            </a:pPr>
            <a:endParaRPr lang="en-US" sz="2900" u="none" strike="noStrike">
              <a:solidFill>
                <a:srgbClr val="1D1D1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26112" lvl="1" indent="-313056" algn="l">
              <a:lnSpc>
                <a:spcPts val="3509"/>
              </a:lnSpc>
              <a:spcBef>
                <a:spcPct val="0"/>
              </a:spcBef>
              <a:buFont typeface="Arial"/>
              <a:buChar char="•"/>
            </a:pPr>
            <a:r>
              <a:rPr lang="en-US" sz="2900" u="none" strike="noStrike">
                <a:solidFill>
                  <a:srgbClr val="1D1D1F"/>
                </a:solidFill>
                <a:latin typeface="Montserrat"/>
                <a:ea typeface="Montserrat"/>
                <a:cs typeface="Montserrat"/>
                <a:sym typeface="Montserrat"/>
              </a:rPr>
              <a:t>Infrequent participation in social activities</a:t>
            </a:r>
          </a:p>
          <a:p>
            <a:pPr algn="l">
              <a:lnSpc>
                <a:spcPts val="3509"/>
              </a:lnSpc>
              <a:spcBef>
                <a:spcPct val="0"/>
              </a:spcBef>
            </a:pPr>
            <a:endParaRPr lang="en-US" sz="2900" u="none" strike="noStrike">
              <a:solidFill>
                <a:srgbClr val="1D1D1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26112" lvl="1" indent="-313056" algn="l">
              <a:lnSpc>
                <a:spcPts val="3509"/>
              </a:lnSpc>
              <a:spcBef>
                <a:spcPct val="0"/>
              </a:spcBef>
              <a:buFont typeface="Arial"/>
              <a:buChar char="•"/>
            </a:pPr>
            <a:r>
              <a:rPr lang="en-US" sz="2900" u="none" strike="noStrike">
                <a:solidFill>
                  <a:srgbClr val="1D1D1F"/>
                </a:solidFill>
                <a:latin typeface="Montserrat"/>
                <a:ea typeface="Montserrat"/>
                <a:cs typeface="Montserrat"/>
                <a:sym typeface="Montserrat"/>
              </a:rPr>
              <a:t>How to provide a program to bring connectedness to older adults with mental health services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852132" y="4905271"/>
            <a:ext cx="7445268" cy="3121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12" lvl="1" indent="-313056" algn="l">
              <a:lnSpc>
                <a:spcPts val="3509"/>
              </a:lnSpc>
              <a:spcBef>
                <a:spcPct val="0"/>
              </a:spcBef>
              <a:buFont typeface="Arial"/>
              <a:buChar char="•"/>
            </a:pPr>
            <a:r>
              <a:rPr lang="en-US" sz="2900" u="none" strike="noStrike" dirty="0">
                <a:solidFill>
                  <a:srgbClr val="1D1D1F"/>
                </a:solidFill>
                <a:latin typeface="Montserrat"/>
                <a:ea typeface="Montserrat"/>
                <a:cs typeface="Montserrat"/>
                <a:sym typeface="Montserrat"/>
              </a:rPr>
              <a:t>Money-Funding</a:t>
            </a:r>
          </a:p>
          <a:p>
            <a:pPr algn="l">
              <a:lnSpc>
                <a:spcPts val="3509"/>
              </a:lnSpc>
              <a:spcBef>
                <a:spcPct val="0"/>
              </a:spcBef>
            </a:pPr>
            <a:endParaRPr lang="en-US" sz="2900" u="none" strike="noStrike" dirty="0">
              <a:solidFill>
                <a:srgbClr val="1D1D1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26112" lvl="1" indent="-313056" algn="l">
              <a:lnSpc>
                <a:spcPts val="3509"/>
              </a:lnSpc>
              <a:spcBef>
                <a:spcPct val="0"/>
              </a:spcBef>
              <a:buFont typeface="Arial"/>
              <a:buChar char="•"/>
            </a:pPr>
            <a:r>
              <a:rPr lang="en-US" sz="2900" u="none" strike="noStrike" dirty="0">
                <a:solidFill>
                  <a:srgbClr val="1D1D1F"/>
                </a:solidFill>
                <a:latin typeface="Montserrat"/>
                <a:ea typeface="Montserrat"/>
                <a:cs typeface="Montserrat"/>
                <a:sym typeface="Montserrat"/>
              </a:rPr>
              <a:t>Availability/access to professionals</a:t>
            </a:r>
          </a:p>
          <a:p>
            <a:pPr algn="l">
              <a:lnSpc>
                <a:spcPts val="3509"/>
              </a:lnSpc>
              <a:spcBef>
                <a:spcPct val="0"/>
              </a:spcBef>
            </a:pPr>
            <a:endParaRPr lang="en-US" sz="2900" u="none" strike="noStrike" dirty="0">
              <a:solidFill>
                <a:srgbClr val="1D1D1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26112" lvl="1" indent="-313056" algn="l">
              <a:lnSpc>
                <a:spcPts val="3509"/>
              </a:lnSpc>
              <a:spcBef>
                <a:spcPct val="0"/>
              </a:spcBef>
              <a:buFont typeface="Arial"/>
              <a:buChar char="•"/>
            </a:pPr>
            <a:r>
              <a:rPr lang="en-US" sz="2900" u="none" strike="noStrike" dirty="0">
                <a:solidFill>
                  <a:srgbClr val="1D1D1F"/>
                </a:solidFill>
                <a:latin typeface="Montserrat"/>
                <a:ea typeface="Montserrat"/>
                <a:cs typeface="Montserrat"/>
                <a:sym typeface="Montserrat"/>
              </a:rPr>
              <a:t>Ability for seniors to see past any negative stereotypes, surroundings mental or behavioral health services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730152" y="433696"/>
            <a:ext cx="5870586" cy="1033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13"/>
              </a:lnSpc>
              <a:spcBef>
                <a:spcPct val="0"/>
              </a:spcBef>
            </a:pPr>
            <a:r>
              <a:rPr lang="en-US" sz="3399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Older Population - Post COVID/Isolation/Anxiety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3985480" y="464851"/>
            <a:ext cx="4056872" cy="1033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13"/>
              </a:lnSpc>
              <a:spcBef>
                <a:spcPct val="0"/>
              </a:spcBef>
            </a:pPr>
            <a:r>
              <a:rPr lang="en-US" sz="3399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Lack of Mental Health Resources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852132" y="1971597"/>
            <a:ext cx="11741172" cy="519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13"/>
              </a:lnSpc>
              <a:spcBef>
                <a:spcPct val="0"/>
              </a:spcBef>
            </a:pPr>
            <a:r>
              <a:rPr lang="en-US" sz="3399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Mental Health Stigma</a:t>
            </a:r>
          </a:p>
        </p:txBody>
      </p:sp>
      <p:sp>
        <p:nvSpPr>
          <p:cNvPr id="30" name="Freeform 30"/>
          <p:cNvSpPr/>
          <p:nvPr/>
        </p:nvSpPr>
        <p:spPr>
          <a:xfrm>
            <a:off x="13372263" y="304323"/>
            <a:ext cx="633570" cy="544871"/>
          </a:xfrm>
          <a:custGeom>
            <a:avLst/>
            <a:gdLst/>
            <a:ahLst/>
            <a:cxnLst/>
            <a:rect l="l" t="t" r="r" b="b"/>
            <a:pathLst>
              <a:path w="633570" h="544871">
                <a:moveTo>
                  <a:pt x="0" y="0"/>
                </a:moveTo>
                <a:lnTo>
                  <a:pt x="633570" y="0"/>
                </a:lnTo>
                <a:lnTo>
                  <a:pt x="633570" y="544870"/>
                </a:lnTo>
                <a:lnTo>
                  <a:pt x="0" y="5448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>
            <a:off x="9287154" y="1822458"/>
            <a:ext cx="633570" cy="544871"/>
          </a:xfrm>
          <a:custGeom>
            <a:avLst/>
            <a:gdLst/>
            <a:ahLst/>
            <a:cxnLst/>
            <a:rect l="l" t="t" r="r" b="b"/>
            <a:pathLst>
              <a:path w="633570" h="544871">
                <a:moveTo>
                  <a:pt x="0" y="0"/>
                </a:moveTo>
                <a:lnTo>
                  <a:pt x="633570" y="0"/>
                </a:lnTo>
                <a:lnTo>
                  <a:pt x="633570" y="544871"/>
                </a:lnTo>
                <a:lnTo>
                  <a:pt x="0" y="5448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8949" y="8598391"/>
            <a:ext cx="1688609" cy="1688609"/>
          </a:xfrm>
          <a:custGeom>
            <a:avLst/>
            <a:gdLst/>
            <a:ahLst/>
            <a:cxnLst/>
            <a:rect l="l" t="t" r="r" b="b"/>
            <a:pathLst>
              <a:path w="1688609" h="1688609">
                <a:moveTo>
                  <a:pt x="0" y="0"/>
                </a:moveTo>
                <a:lnTo>
                  <a:pt x="1688609" y="0"/>
                </a:lnTo>
                <a:lnTo>
                  <a:pt x="1688609" y="1688609"/>
                </a:lnTo>
                <a:lnTo>
                  <a:pt x="0" y="16886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9780929" y="-68305"/>
            <a:ext cx="9017449" cy="10690031"/>
            <a:chOff x="0" y="0"/>
            <a:chExt cx="2374966" cy="281548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74966" cy="2815481"/>
            </a:xfrm>
            <a:custGeom>
              <a:avLst/>
              <a:gdLst/>
              <a:ahLst/>
              <a:cxnLst/>
              <a:rect l="l" t="t" r="r" b="b"/>
              <a:pathLst>
                <a:path w="2374966" h="2815481">
                  <a:moveTo>
                    <a:pt x="0" y="0"/>
                  </a:moveTo>
                  <a:lnTo>
                    <a:pt x="2374966" y="0"/>
                  </a:lnTo>
                  <a:lnTo>
                    <a:pt x="2374966" y="2815481"/>
                  </a:lnTo>
                  <a:lnTo>
                    <a:pt x="0" y="2815481"/>
                  </a:lnTo>
                  <a:close/>
                </a:path>
              </a:pathLst>
            </a:custGeom>
            <a:solidFill>
              <a:srgbClr val="38635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9525"/>
              <a:ext cx="2374966" cy="28059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7740260" y="8523837"/>
            <a:ext cx="1837716" cy="1837716"/>
          </a:xfrm>
          <a:custGeom>
            <a:avLst/>
            <a:gdLst/>
            <a:ahLst/>
            <a:cxnLst/>
            <a:rect l="l" t="t" r="r" b="b"/>
            <a:pathLst>
              <a:path w="1837716" h="1837716">
                <a:moveTo>
                  <a:pt x="0" y="0"/>
                </a:moveTo>
                <a:lnTo>
                  <a:pt x="1837717" y="0"/>
                </a:lnTo>
                <a:lnTo>
                  <a:pt x="1837717" y="1837717"/>
                </a:lnTo>
                <a:lnTo>
                  <a:pt x="0" y="18377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438257" y="-157733"/>
            <a:ext cx="9017449" cy="3118798"/>
            <a:chOff x="0" y="0"/>
            <a:chExt cx="2374966" cy="82141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374966" cy="821412"/>
            </a:xfrm>
            <a:custGeom>
              <a:avLst/>
              <a:gdLst/>
              <a:ahLst/>
              <a:cxnLst/>
              <a:rect l="l" t="t" r="r" b="b"/>
              <a:pathLst>
                <a:path w="2374966" h="821412">
                  <a:moveTo>
                    <a:pt x="0" y="0"/>
                  </a:moveTo>
                  <a:lnTo>
                    <a:pt x="2374966" y="0"/>
                  </a:lnTo>
                  <a:lnTo>
                    <a:pt x="2374966" y="821412"/>
                  </a:lnTo>
                  <a:lnTo>
                    <a:pt x="0" y="821412"/>
                  </a:lnTo>
                  <a:close/>
                </a:path>
              </a:pathLst>
            </a:custGeom>
            <a:solidFill>
              <a:srgbClr val="10072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9525"/>
              <a:ext cx="2374966" cy="8118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0" y="-157733"/>
            <a:ext cx="9017449" cy="2773759"/>
            <a:chOff x="0" y="0"/>
            <a:chExt cx="2374966" cy="73053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374966" cy="730537"/>
            </a:xfrm>
            <a:custGeom>
              <a:avLst/>
              <a:gdLst/>
              <a:ahLst/>
              <a:cxnLst/>
              <a:rect l="l" t="t" r="r" b="b"/>
              <a:pathLst>
                <a:path w="2374966" h="730537">
                  <a:moveTo>
                    <a:pt x="0" y="0"/>
                  </a:moveTo>
                  <a:lnTo>
                    <a:pt x="2374966" y="0"/>
                  </a:lnTo>
                  <a:lnTo>
                    <a:pt x="2374966" y="730537"/>
                  </a:lnTo>
                  <a:lnTo>
                    <a:pt x="0" y="730537"/>
                  </a:lnTo>
                  <a:close/>
                </a:path>
              </a:pathLst>
            </a:custGeom>
            <a:solidFill>
              <a:srgbClr val="75988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9525"/>
              <a:ext cx="2374966" cy="7210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9963960" y="3336242"/>
            <a:ext cx="8028577" cy="6904576"/>
          </a:xfrm>
          <a:custGeom>
            <a:avLst/>
            <a:gdLst/>
            <a:ahLst/>
            <a:cxnLst/>
            <a:rect l="l" t="t" r="r" b="b"/>
            <a:pathLst>
              <a:path w="8028577" h="6904576">
                <a:moveTo>
                  <a:pt x="0" y="0"/>
                </a:moveTo>
                <a:lnTo>
                  <a:pt x="8028577" y="0"/>
                </a:lnTo>
                <a:lnTo>
                  <a:pt x="8028577" y="6904577"/>
                </a:lnTo>
                <a:lnTo>
                  <a:pt x="0" y="69045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504505" y="3294685"/>
            <a:ext cx="502366" cy="783417"/>
          </a:xfrm>
          <a:custGeom>
            <a:avLst/>
            <a:gdLst/>
            <a:ahLst/>
            <a:cxnLst/>
            <a:rect l="l" t="t" r="r" b="b"/>
            <a:pathLst>
              <a:path w="502366" h="783417">
                <a:moveTo>
                  <a:pt x="0" y="0"/>
                </a:moveTo>
                <a:lnTo>
                  <a:pt x="502366" y="0"/>
                </a:lnTo>
                <a:lnTo>
                  <a:pt x="502366" y="783417"/>
                </a:lnTo>
                <a:lnTo>
                  <a:pt x="0" y="783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476419" y="4375693"/>
            <a:ext cx="568156" cy="752940"/>
          </a:xfrm>
          <a:custGeom>
            <a:avLst/>
            <a:gdLst/>
            <a:ahLst/>
            <a:cxnLst/>
            <a:rect l="l" t="t" r="r" b="b"/>
            <a:pathLst>
              <a:path w="568156" h="752940">
                <a:moveTo>
                  <a:pt x="0" y="0"/>
                </a:moveTo>
                <a:lnTo>
                  <a:pt x="568156" y="0"/>
                </a:lnTo>
                <a:lnTo>
                  <a:pt x="568156" y="752940"/>
                </a:lnTo>
                <a:lnTo>
                  <a:pt x="0" y="7529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508606" y="5398256"/>
            <a:ext cx="558539" cy="762944"/>
          </a:xfrm>
          <a:custGeom>
            <a:avLst/>
            <a:gdLst/>
            <a:ahLst/>
            <a:cxnLst/>
            <a:rect l="l" t="t" r="r" b="b"/>
            <a:pathLst>
              <a:path w="558539" h="762944">
                <a:moveTo>
                  <a:pt x="0" y="0"/>
                </a:moveTo>
                <a:lnTo>
                  <a:pt x="558539" y="0"/>
                </a:lnTo>
                <a:lnTo>
                  <a:pt x="558539" y="762944"/>
                </a:lnTo>
                <a:lnTo>
                  <a:pt x="0" y="7629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423389" y="6494575"/>
            <a:ext cx="728974" cy="822151"/>
          </a:xfrm>
          <a:custGeom>
            <a:avLst/>
            <a:gdLst/>
            <a:ahLst/>
            <a:cxnLst/>
            <a:rect l="l" t="t" r="r" b="b"/>
            <a:pathLst>
              <a:path w="728974" h="822151">
                <a:moveTo>
                  <a:pt x="0" y="0"/>
                </a:moveTo>
                <a:lnTo>
                  <a:pt x="728973" y="0"/>
                </a:lnTo>
                <a:lnTo>
                  <a:pt x="728973" y="822151"/>
                </a:lnTo>
                <a:lnTo>
                  <a:pt x="0" y="82215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443841" y="7790671"/>
            <a:ext cx="633311" cy="838823"/>
          </a:xfrm>
          <a:custGeom>
            <a:avLst/>
            <a:gdLst/>
            <a:ahLst/>
            <a:cxnLst/>
            <a:rect l="l" t="t" r="r" b="b"/>
            <a:pathLst>
              <a:path w="633311" h="838823">
                <a:moveTo>
                  <a:pt x="0" y="0"/>
                </a:moveTo>
                <a:lnTo>
                  <a:pt x="633311" y="0"/>
                </a:lnTo>
                <a:lnTo>
                  <a:pt x="633311" y="838823"/>
                </a:lnTo>
                <a:lnTo>
                  <a:pt x="0" y="83882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134155" y="430724"/>
            <a:ext cx="8524964" cy="1941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47"/>
              </a:lnSpc>
            </a:pPr>
            <a:r>
              <a:rPr lang="en-US" sz="6455" b="1">
                <a:solidFill>
                  <a:srgbClr val="F7F7F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IN IMPLEMENTATION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727140" y="469748"/>
            <a:ext cx="4800098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39"/>
              </a:lnSpc>
            </a:pPr>
            <a:r>
              <a:rPr lang="en-US" sz="5699" b="1" u="sng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CHALLENGE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453753" y="3421967"/>
            <a:ext cx="7690247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0"/>
              </a:lnSpc>
            </a:pPr>
            <a:r>
              <a:rPr lang="en-US" sz="3000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Provide free mental health services in-house Senior Centers.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255615" y="1539014"/>
            <a:ext cx="7445268" cy="872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9"/>
              </a:lnSpc>
            </a:pPr>
            <a:r>
              <a:rPr lang="en-US" sz="29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When you’ve seen one COA, you’ve seen on COA!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321485" y="2656703"/>
            <a:ext cx="7611408" cy="434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9"/>
              </a:lnSpc>
            </a:pPr>
            <a:r>
              <a:rPr lang="en-US" sz="2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3-TIERED APPROACH TO THE PROGRAM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65670" y="4406638"/>
            <a:ext cx="7485586" cy="723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0"/>
              </a:lnSpc>
            </a:pPr>
            <a:r>
              <a:rPr lang="en-US" sz="3000" b="1" dirty="0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Reduce social isolation and loneliness among older adults.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453753" y="6474081"/>
            <a:ext cx="8001952" cy="1074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0"/>
              </a:lnSpc>
            </a:pPr>
            <a:r>
              <a:rPr lang="en-US" sz="3000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Create community connectedness amongst students, COAs, and older adults to support their mental health.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453753" y="5485385"/>
            <a:ext cx="8327176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0"/>
              </a:lnSpc>
            </a:pPr>
            <a:r>
              <a:rPr lang="en-US" sz="3000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Reduce stigma by normalizing mental health discussions.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227650" y="4293236"/>
            <a:ext cx="3501198" cy="1106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3"/>
              </a:lnSpc>
            </a:pPr>
            <a:r>
              <a:rPr lang="en-US" sz="3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Hire a credentialed supervisor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2103948" y="6097206"/>
            <a:ext cx="3748602" cy="1492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3"/>
              </a:lnSpc>
            </a:pPr>
            <a:r>
              <a:rPr lang="en-US" sz="31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Use trusted</a:t>
            </a:r>
          </a:p>
          <a:p>
            <a:pPr algn="ctr">
              <a:lnSpc>
                <a:spcPts val="2883"/>
              </a:lnSpc>
            </a:pPr>
            <a:r>
              <a:rPr lang="en-US" sz="31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staff to navigate the day-to-day with the intern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987185" y="8535009"/>
            <a:ext cx="5982128" cy="1106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3"/>
              </a:lnSpc>
            </a:pPr>
            <a:r>
              <a:rPr lang="en-US" sz="3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Director needs to make the decision to adapt to be successful and run smoothly.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465670" y="7876396"/>
            <a:ext cx="8001952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0"/>
              </a:lnSpc>
            </a:pPr>
            <a:r>
              <a:rPr lang="en-US" sz="3000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Increase the number of professionals working in the field of aging.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1053</Words>
  <Application>Microsoft Office PowerPoint</Application>
  <PresentationFormat>Custom</PresentationFormat>
  <Paragraphs>194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Montserrat</vt:lpstr>
      <vt:lpstr>Montserrat Italics</vt:lpstr>
      <vt:lpstr>Calibri</vt:lpstr>
      <vt:lpstr>Proxima Nova</vt:lpstr>
      <vt:lpstr>Montserrat Bold</vt:lpstr>
      <vt:lpstr>Proxima Nova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SSEMHC Internship Program Presentation AAA</dc:title>
  <dc:creator>David Klein</dc:creator>
  <cp:lastModifiedBy>Megan Fournier</cp:lastModifiedBy>
  <cp:revision>4</cp:revision>
  <dcterms:created xsi:type="dcterms:W3CDTF">2006-08-16T00:00:00Z</dcterms:created>
  <dcterms:modified xsi:type="dcterms:W3CDTF">2025-07-07T14:54:19Z</dcterms:modified>
  <dc:identifier>DAGr1_FhS5M</dc:identifier>
</cp:coreProperties>
</file>